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22"/>
  </p:notesMasterIdLst>
  <p:sldIdLst>
    <p:sldId id="256" r:id="rId2"/>
    <p:sldId id="257" r:id="rId3"/>
    <p:sldId id="258" r:id="rId4"/>
    <p:sldId id="259" r:id="rId5"/>
    <p:sldId id="260" r:id="rId6"/>
    <p:sldId id="261" r:id="rId7"/>
    <p:sldId id="262" r:id="rId8"/>
    <p:sldId id="263" r:id="rId9"/>
    <p:sldId id="264" r:id="rId10"/>
    <p:sldId id="266" r:id="rId11"/>
    <p:sldId id="275" r:id="rId12"/>
    <p:sldId id="265" r:id="rId13"/>
    <p:sldId id="267" r:id="rId14"/>
    <p:sldId id="268" r:id="rId15"/>
    <p:sldId id="269" r:id="rId16"/>
    <p:sldId id="273" r:id="rId17"/>
    <p:sldId id="274" r:id="rId18"/>
    <p:sldId id="272" r:id="rId19"/>
    <p:sldId id="270" r:id="rId20"/>
    <p:sldId id="271"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4F0E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DD5CAD6-E60B-4489-AE38-156789B195A9}" v="1" dt="2020-08-06T02:30:08.287"/>
    <p1510:client id="{F06B0342-E7DE-46AA-8F38-283CE1404A9A}" v="88" dt="2020-08-06T00:36:14.31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985" autoAdjust="0"/>
    <p:restoredTop sz="94660"/>
  </p:normalViewPr>
  <p:slideViewPr>
    <p:cSldViewPr snapToGrid="0">
      <p:cViewPr varScale="1">
        <p:scale>
          <a:sx n="83" d="100"/>
          <a:sy n="83" d="100"/>
        </p:scale>
        <p:origin x="63" y="20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28"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duardo Garza" userId="26df1b069dd6b28a" providerId="LiveId" clId="{5DD5CAD6-E60B-4489-AE38-156789B195A9}"/>
    <pc:docChg chg="custSel modSld">
      <pc:chgData name="Eduardo Garza" userId="26df1b069dd6b28a" providerId="LiveId" clId="{5DD5CAD6-E60B-4489-AE38-156789B195A9}" dt="2020-08-06T02:34:12.161" v="395" actId="20577"/>
      <pc:docMkLst>
        <pc:docMk/>
      </pc:docMkLst>
      <pc:sldChg chg="addSp modSp mod">
        <pc:chgData name="Eduardo Garza" userId="26df1b069dd6b28a" providerId="LiveId" clId="{5DD5CAD6-E60B-4489-AE38-156789B195A9}" dt="2020-08-06T02:31:23.538" v="36" actId="1076"/>
        <pc:sldMkLst>
          <pc:docMk/>
          <pc:sldMk cId="2327405261" sldId="269"/>
        </pc:sldMkLst>
        <pc:spChg chg="add mod">
          <ac:chgData name="Eduardo Garza" userId="26df1b069dd6b28a" providerId="LiveId" clId="{5DD5CAD6-E60B-4489-AE38-156789B195A9}" dt="2020-08-06T02:31:23.538" v="36" actId="1076"/>
          <ac:spMkLst>
            <pc:docMk/>
            <pc:sldMk cId="2327405261" sldId="269"/>
            <ac:spMk id="3" creationId="{1B9BA84E-55E2-4C9E-B7E4-944AC28FB386}"/>
          </ac:spMkLst>
        </pc:spChg>
        <pc:spChg chg="mod">
          <ac:chgData name="Eduardo Garza" userId="26df1b069dd6b28a" providerId="LiveId" clId="{5DD5CAD6-E60B-4489-AE38-156789B195A9}" dt="2020-08-06T02:30:00.068" v="14" actId="20577"/>
          <ac:spMkLst>
            <pc:docMk/>
            <pc:sldMk cId="2327405261" sldId="269"/>
            <ac:spMk id="16" creationId="{1F96CEF8-DA9D-4555-AF22-B758F541BCD7}"/>
          </ac:spMkLst>
        </pc:spChg>
      </pc:sldChg>
      <pc:sldChg chg="modSp mod">
        <pc:chgData name="Eduardo Garza" userId="26df1b069dd6b28a" providerId="LiveId" clId="{5DD5CAD6-E60B-4489-AE38-156789B195A9}" dt="2020-08-06T02:34:12.161" v="395" actId="20577"/>
        <pc:sldMkLst>
          <pc:docMk/>
          <pc:sldMk cId="3125602212" sldId="270"/>
        </pc:sldMkLst>
        <pc:spChg chg="mod">
          <ac:chgData name="Eduardo Garza" userId="26df1b069dd6b28a" providerId="LiveId" clId="{5DD5CAD6-E60B-4489-AE38-156789B195A9}" dt="2020-08-06T02:34:12.161" v="395" actId="20577"/>
          <ac:spMkLst>
            <pc:docMk/>
            <pc:sldMk cId="3125602212" sldId="270"/>
            <ac:spMk id="2" creationId="{66BD2129-7330-489A-B2F4-C946204E8D2A}"/>
          </ac:spMkLst>
        </pc:spChg>
        <pc:spChg chg="mod">
          <ac:chgData name="Eduardo Garza" userId="26df1b069dd6b28a" providerId="LiveId" clId="{5DD5CAD6-E60B-4489-AE38-156789B195A9}" dt="2020-08-06T02:34:05.003" v="380" actId="1076"/>
          <ac:spMkLst>
            <pc:docMk/>
            <pc:sldMk cId="3125602212" sldId="270"/>
            <ac:spMk id="9" creationId="{A5CC5E99-8644-492F-8F0D-C514BE40C588}"/>
          </ac:spMkLst>
        </pc:spChg>
      </pc:sldChg>
      <pc:sldChg chg="addSp mod">
        <pc:chgData name="Eduardo Garza" userId="26df1b069dd6b28a" providerId="LiveId" clId="{5DD5CAD6-E60B-4489-AE38-156789B195A9}" dt="2020-08-06T02:31:29.466" v="39" actId="22"/>
        <pc:sldMkLst>
          <pc:docMk/>
          <pc:sldMk cId="3704742157" sldId="272"/>
        </pc:sldMkLst>
        <pc:spChg chg="add">
          <ac:chgData name="Eduardo Garza" userId="26df1b069dd6b28a" providerId="LiveId" clId="{5DD5CAD6-E60B-4489-AE38-156789B195A9}" dt="2020-08-06T02:31:29.466" v="39" actId="22"/>
          <ac:spMkLst>
            <pc:docMk/>
            <pc:sldMk cId="3704742157" sldId="272"/>
            <ac:spMk id="2" creationId="{A1FCC80A-ECD8-4B34-AC86-595002D1777E}"/>
          </ac:spMkLst>
        </pc:spChg>
      </pc:sldChg>
      <pc:sldChg chg="addSp mod">
        <pc:chgData name="Eduardo Garza" userId="26df1b069dd6b28a" providerId="LiveId" clId="{5DD5CAD6-E60B-4489-AE38-156789B195A9}" dt="2020-08-06T02:31:26.388" v="37" actId="22"/>
        <pc:sldMkLst>
          <pc:docMk/>
          <pc:sldMk cId="718046006" sldId="273"/>
        </pc:sldMkLst>
        <pc:spChg chg="add">
          <ac:chgData name="Eduardo Garza" userId="26df1b069dd6b28a" providerId="LiveId" clId="{5DD5CAD6-E60B-4489-AE38-156789B195A9}" dt="2020-08-06T02:31:26.388" v="37" actId="22"/>
          <ac:spMkLst>
            <pc:docMk/>
            <pc:sldMk cId="718046006" sldId="273"/>
            <ac:spMk id="2" creationId="{8C7FAB4B-5EBA-4E17-ADD1-E50CF4D4DB4A}"/>
          </ac:spMkLst>
        </pc:spChg>
      </pc:sldChg>
      <pc:sldChg chg="addSp modSp mod">
        <pc:chgData name="Eduardo Garza" userId="26df1b069dd6b28a" providerId="LiveId" clId="{5DD5CAD6-E60B-4489-AE38-156789B195A9}" dt="2020-08-06T02:31:44.968" v="48" actId="20577"/>
        <pc:sldMkLst>
          <pc:docMk/>
          <pc:sldMk cId="702008738" sldId="274"/>
        </pc:sldMkLst>
        <pc:spChg chg="mod">
          <ac:chgData name="Eduardo Garza" userId="26df1b069dd6b28a" providerId="LiveId" clId="{5DD5CAD6-E60B-4489-AE38-156789B195A9}" dt="2020-08-06T02:31:44.968" v="48" actId="20577"/>
          <ac:spMkLst>
            <pc:docMk/>
            <pc:sldMk cId="702008738" sldId="274"/>
            <ac:spMk id="2" creationId="{29C3A222-91C9-40B3-A9E2-19CF25C43B0E}"/>
          </ac:spMkLst>
        </pc:spChg>
        <pc:spChg chg="add">
          <ac:chgData name="Eduardo Garza" userId="26df1b069dd6b28a" providerId="LiveId" clId="{5DD5CAD6-E60B-4489-AE38-156789B195A9}" dt="2020-08-06T02:31:27.996" v="38" actId="22"/>
          <ac:spMkLst>
            <pc:docMk/>
            <pc:sldMk cId="702008738" sldId="274"/>
            <ac:spMk id="3" creationId="{A368548D-6DB0-47F8-8386-0E7570D8AD40}"/>
          </ac:spMkLst>
        </pc:sp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Observations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3709-43B9-A9C3-F131347C6C1D}"/>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3709-43B9-A9C3-F131347C6C1D}"/>
              </c:ext>
            </c:extLst>
          </c:dPt>
          <c:dLbls>
            <c:spPr>
              <a:noFill/>
              <a:ln>
                <a:noFill/>
              </a:ln>
              <a:effectLst/>
            </c:spPr>
            <c:txPr>
              <a:bodyPr rot="0" spcFirstLastPara="1" vertOverflow="ellipsis" vert="horz" wrap="square" lIns="38100" tIns="19050" rIns="38100" bIns="19050" anchor="ctr" anchorCtr="1">
                <a:spAutoFit/>
              </a:bodyPr>
              <a:lstStyle/>
              <a:p>
                <a:pPr>
                  <a:defRPr sz="1800" b="1"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Model</c:v>
                </c:pt>
                <c:pt idx="1">
                  <c:v>Testing</c:v>
                </c:pt>
              </c:strCache>
            </c:strRef>
          </c:cat>
          <c:val>
            <c:numRef>
              <c:f>Sheet1!$B$2:$B$3</c:f>
              <c:numCache>
                <c:formatCode>General</c:formatCode>
                <c:ptCount val="2"/>
                <c:pt idx="0">
                  <c:v>2809</c:v>
                </c:pt>
                <c:pt idx="1">
                  <c:v>936</c:v>
                </c:pt>
              </c:numCache>
            </c:numRef>
          </c:val>
          <c:extLst>
            <c:ext xmlns:c16="http://schemas.microsoft.com/office/drawing/2014/chart" uri="{C3380CC4-5D6E-409C-BE32-E72D297353CC}">
              <c16:uniqueId val="{00000000-A7B8-43F6-A415-0242450D4D1A}"/>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C918A57-D271-4204-8EC6-5420FFC05DCB}" type="datetimeFigureOut">
              <a:rPr lang="en-US" smtClean="0"/>
              <a:t>8/5/2020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C6EF382-ACBC-43E2-A5DC-B16A9BE8BA11}" type="slidenum">
              <a:rPr lang="en-US" smtClean="0"/>
              <a:t>‹#›</a:t>
            </a:fld>
            <a:endParaRPr lang="en-US"/>
          </a:p>
        </p:txBody>
      </p:sp>
    </p:spTree>
    <p:extLst>
      <p:ext uri="{BB962C8B-B14F-4D97-AF65-F5344CB8AC3E}">
        <p14:creationId xmlns:p14="http://schemas.microsoft.com/office/powerpoint/2010/main" val="2335177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6457C0-E4C4-4064-984C-1784017DA77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7500B33-CA89-4BE4-BA78-5D2CCDFBB0B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988D997-D052-44C0-A418-D08BFEFFCF08}"/>
              </a:ext>
            </a:extLst>
          </p:cNvPr>
          <p:cNvSpPr>
            <a:spLocks noGrp="1"/>
          </p:cNvSpPr>
          <p:nvPr>
            <p:ph type="dt" sz="half" idx="10"/>
          </p:nvPr>
        </p:nvSpPr>
        <p:spPr/>
        <p:txBody>
          <a:bodyPr/>
          <a:lstStyle/>
          <a:p>
            <a:fld id="{CF4A03FB-2188-479D-A49B-562008E32486}" type="datetime1">
              <a:rPr lang="en-US" smtClean="0"/>
              <a:t>8/5/2020</a:t>
            </a:fld>
            <a:endParaRPr lang="en-US"/>
          </a:p>
        </p:txBody>
      </p:sp>
      <p:sp>
        <p:nvSpPr>
          <p:cNvPr id="5" name="Footer Placeholder 4">
            <a:extLst>
              <a:ext uri="{FF2B5EF4-FFF2-40B4-BE49-F238E27FC236}">
                <a16:creationId xmlns:a16="http://schemas.microsoft.com/office/drawing/2014/main" id="{B19CD455-B464-4B6C-973A-829D9FB1463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17B3AC7-F555-4EF5-8DBC-659926642E23}"/>
              </a:ext>
            </a:extLst>
          </p:cNvPr>
          <p:cNvSpPr>
            <a:spLocks noGrp="1"/>
          </p:cNvSpPr>
          <p:nvPr>
            <p:ph type="sldNum" sz="quarter" idx="12"/>
          </p:nvPr>
        </p:nvSpPr>
        <p:spPr/>
        <p:txBody>
          <a:bodyPr/>
          <a:lstStyle/>
          <a:p>
            <a:fld id="{31042710-19B4-42A0-AD4B-D18629B53CD2}" type="slidenum">
              <a:rPr lang="en-US" smtClean="0"/>
              <a:t>‹#›</a:t>
            </a:fld>
            <a:endParaRPr lang="en-US"/>
          </a:p>
        </p:txBody>
      </p:sp>
    </p:spTree>
    <p:extLst>
      <p:ext uri="{BB962C8B-B14F-4D97-AF65-F5344CB8AC3E}">
        <p14:creationId xmlns:p14="http://schemas.microsoft.com/office/powerpoint/2010/main" val="27132979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4B14FF-FCF4-426C-B13F-6D8041A36D1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6CB66BC-79FE-40C6-A24C-EE473287A50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C5F6141-7619-4EC0-99BD-7DC42EE7C841}"/>
              </a:ext>
            </a:extLst>
          </p:cNvPr>
          <p:cNvSpPr>
            <a:spLocks noGrp="1"/>
          </p:cNvSpPr>
          <p:nvPr>
            <p:ph type="dt" sz="half" idx="10"/>
          </p:nvPr>
        </p:nvSpPr>
        <p:spPr/>
        <p:txBody>
          <a:bodyPr/>
          <a:lstStyle/>
          <a:p>
            <a:fld id="{4DBA1E13-AEF6-4054-AC5B-57E118509B81}" type="datetime1">
              <a:rPr lang="en-US" smtClean="0"/>
              <a:t>8/5/2020</a:t>
            </a:fld>
            <a:endParaRPr lang="en-US"/>
          </a:p>
        </p:txBody>
      </p:sp>
      <p:sp>
        <p:nvSpPr>
          <p:cNvPr id="5" name="Footer Placeholder 4">
            <a:extLst>
              <a:ext uri="{FF2B5EF4-FFF2-40B4-BE49-F238E27FC236}">
                <a16:creationId xmlns:a16="http://schemas.microsoft.com/office/drawing/2014/main" id="{7B8EEF52-C303-4BF8-9326-EA3D23FBA25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E645044-5C87-41BA-8EE7-559F80F12A64}"/>
              </a:ext>
            </a:extLst>
          </p:cNvPr>
          <p:cNvSpPr>
            <a:spLocks noGrp="1"/>
          </p:cNvSpPr>
          <p:nvPr>
            <p:ph type="sldNum" sz="quarter" idx="12"/>
          </p:nvPr>
        </p:nvSpPr>
        <p:spPr/>
        <p:txBody>
          <a:bodyPr/>
          <a:lstStyle/>
          <a:p>
            <a:fld id="{31042710-19B4-42A0-AD4B-D18629B53CD2}" type="slidenum">
              <a:rPr lang="en-US" smtClean="0"/>
              <a:t>‹#›</a:t>
            </a:fld>
            <a:endParaRPr lang="en-US"/>
          </a:p>
        </p:txBody>
      </p:sp>
    </p:spTree>
    <p:extLst>
      <p:ext uri="{BB962C8B-B14F-4D97-AF65-F5344CB8AC3E}">
        <p14:creationId xmlns:p14="http://schemas.microsoft.com/office/powerpoint/2010/main" val="12389217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C03548E-1F67-4BE2-BB37-9F15D244A22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1B3DF07-E78A-407A-97E6-ED8174A82CC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49C25FB-0FCD-4ABD-B937-2AFA65FE12C2}"/>
              </a:ext>
            </a:extLst>
          </p:cNvPr>
          <p:cNvSpPr>
            <a:spLocks noGrp="1"/>
          </p:cNvSpPr>
          <p:nvPr>
            <p:ph type="dt" sz="half" idx="10"/>
          </p:nvPr>
        </p:nvSpPr>
        <p:spPr/>
        <p:txBody>
          <a:bodyPr/>
          <a:lstStyle/>
          <a:p>
            <a:fld id="{A7B3F92A-3005-4CF0-9977-39A62A813DA4}" type="datetime1">
              <a:rPr lang="en-US" smtClean="0"/>
              <a:t>8/5/2020</a:t>
            </a:fld>
            <a:endParaRPr lang="en-US"/>
          </a:p>
        </p:txBody>
      </p:sp>
      <p:sp>
        <p:nvSpPr>
          <p:cNvPr id="5" name="Footer Placeholder 4">
            <a:extLst>
              <a:ext uri="{FF2B5EF4-FFF2-40B4-BE49-F238E27FC236}">
                <a16:creationId xmlns:a16="http://schemas.microsoft.com/office/drawing/2014/main" id="{1C462429-C3ED-46BA-8CB4-BC2589A529C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A3D8F07-EFCA-4A70-9758-BD87354CA6AD}"/>
              </a:ext>
            </a:extLst>
          </p:cNvPr>
          <p:cNvSpPr>
            <a:spLocks noGrp="1"/>
          </p:cNvSpPr>
          <p:nvPr>
            <p:ph type="sldNum" sz="quarter" idx="12"/>
          </p:nvPr>
        </p:nvSpPr>
        <p:spPr/>
        <p:txBody>
          <a:bodyPr/>
          <a:lstStyle/>
          <a:p>
            <a:fld id="{31042710-19B4-42A0-AD4B-D18629B53CD2}" type="slidenum">
              <a:rPr lang="en-US" smtClean="0"/>
              <a:t>‹#›</a:t>
            </a:fld>
            <a:endParaRPr lang="en-US"/>
          </a:p>
        </p:txBody>
      </p:sp>
    </p:spTree>
    <p:extLst>
      <p:ext uri="{BB962C8B-B14F-4D97-AF65-F5344CB8AC3E}">
        <p14:creationId xmlns:p14="http://schemas.microsoft.com/office/powerpoint/2010/main" val="27504454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93E3D5-931A-44DF-AA09-6CD15E9B5A2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9A8F877-D253-462A-9869-0D28030299A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AD3D4C-0BFC-494F-805E-A2C4B85ADCE1}"/>
              </a:ext>
            </a:extLst>
          </p:cNvPr>
          <p:cNvSpPr>
            <a:spLocks noGrp="1"/>
          </p:cNvSpPr>
          <p:nvPr>
            <p:ph type="dt" sz="half" idx="10"/>
          </p:nvPr>
        </p:nvSpPr>
        <p:spPr/>
        <p:txBody>
          <a:bodyPr/>
          <a:lstStyle/>
          <a:p>
            <a:fld id="{21399B74-16EB-4614-98A6-BD8BDF888F96}" type="datetime1">
              <a:rPr lang="en-US" smtClean="0"/>
              <a:t>8/5/2020</a:t>
            </a:fld>
            <a:endParaRPr lang="en-US"/>
          </a:p>
        </p:txBody>
      </p:sp>
      <p:sp>
        <p:nvSpPr>
          <p:cNvPr id="5" name="Footer Placeholder 4">
            <a:extLst>
              <a:ext uri="{FF2B5EF4-FFF2-40B4-BE49-F238E27FC236}">
                <a16:creationId xmlns:a16="http://schemas.microsoft.com/office/drawing/2014/main" id="{AD7D9685-4298-4D46-91C5-71920D5B9FD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94E7D37-B508-4D25-99A9-84363985D0E7}"/>
              </a:ext>
            </a:extLst>
          </p:cNvPr>
          <p:cNvSpPr>
            <a:spLocks noGrp="1"/>
          </p:cNvSpPr>
          <p:nvPr>
            <p:ph type="sldNum" sz="quarter" idx="12"/>
          </p:nvPr>
        </p:nvSpPr>
        <p:spPr/>
        <p:txBody>
          <a:bodyPr/>
          <a:lstStyle/>
          <a:p>
            <a:fld id="{31042710-19B4-42A0-AD4B-D18629B53CD2}" type="slidenum">
              <a:rPr lang="en-US" smtClean="0"/>
              <a:t>‹#›</a:t>
            </a:fld>
            <a:endParaRPr lang="en-US"/>
          </a:p>
        </p:txBody>
      </p:sp>
    </p:spTree>
    <p:extLst>
      <p:ext uri="{BB962C8B-B14F-4D97-AF65-F5344CB8AC3E}">
        <p14:creationId xmlns:p14="http://schemas.microsoft.com/office/powerpoint/2010/main" val="26954741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DEDCB2-33B4-4721-A6CC-7EA60455BF9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BD01ACF-4A34-4911-8C7C-1622F567A23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CC8C7D0-ADD6-4D9E-8CFD-835BE887C873}"/>
              </a:ext>
            </a:extLst>
          </p:cNvPr>
          <p:cNvSpPr>
            <a:spLocks noGrp="1"/>
          </p:cNvSpPr>
          <p:nvPr>
            <p:ph type="dt" sz="half" idx="10"/>
          </p:nvPr>
        </p:nvSpPr>
        <p:spPr/>
        <p:txBody>
          <a:bodyPr/>
          <a:lstStyle/>
          <a:p>
            <a:fld id="{EFCCAD43-3841-48B5-A079-FC6DE53D3040}" type="datetime1">
              <a:rPr lang="en-US" smtClean="0"/>
              <a:t>8/5/2020</a:t>
            </a:fld>
            <a:endParaRPr lang="en-US"/>
          </a:p>
        </p:txBody>
      </p:sp>
      <p:sp>
        <p:nvSpPr>
          <p:cNvPr id="5" name="Footer Placeholder 4">
            <a:extLst>
              <a:ext uri="{FF2B5EF4-FFF2-40B4-BE49-F238E27FC236}">
                <a16:creationId xmlns:a16="http://schemas.microsoft.com/office/drawing/2014/main" id="{ABD23950-5871-4498-AED7-AAB461CCD37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97F41BD-2A87-4009-8331-98F5006E9AA0}"/>
              </a:ext>
            </a:extLst>
          </p:cNvPr>
          <p:cNvSpPr>
            <a:spLocks noGrp="1"/>
          </p:cNvSpPr>
          <p:nvPr>
            <p:ph type="sldNum" sz="quarter" idx="12"/>
          </p:nvPr>
        </p:nvSpPr>
        <p:spPr/>
        <p:txBody>
          <a:bodyPr/>
          <a:lstStyle/>
          <a:p>
            <a:fld id="{31042710-19B4-42A0-AD4B-D18629B53CD2}" type="slidenum">
              <a:rPr lang="en-US" smtClean="0"/>
              <a:t>‹#›</a:t>
            </a:fld>
            <a:endParaRPr lang="en-US"/>
          </a:p>
        </p:txBody>
      </p:sp>
    </p:spTree>
    <p:extLst>
      <p:ext uri="{BB962C8B-B14F-4D97-AF65-F5344CB8AC3E}">
        <p14:creationId xmlns:p14="http://schemas.microsoft.com/office/powerpoint/2010/main" val="38166959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4DA953-5C7E-4269-AB2A-601E7E5296D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7B1EFC3-B2F3-4ABF-AA8D-D3A10FB12DA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90C86FC-3D2C-456D-B088-C4AA4056B45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AC9B44B-FF10-4660-881E-77557D75B007}"/>
              </a:ext>
            </a:extLst>
          </p:cNvPr>
          <p:cNvSpPr>
            <a:spLocks noGrp="1"/>
          </p:cNvSpPr>
          <p:nvPr>
            <p:ph type="dt" sz="half" idx="10"/>
          </p:nvPr>
        </p:nvSpPr>
        <p:spPr/>
        <p:txBody>
          <a:bodyPr/>
          <a:lstStyle/>
          <a:p>
            <a:fld id="{9B891E6E-961F-4DD4-8E8D-A6A7774C5DA0}" type="datetime1">
              <a:rPr lang="en-US" smtClean="0"/>
              <a:t>8/5/2020</a:t>
            </a:fld>
            <a:endParaRPr lang="en-US"/>
          </a:p>
        </p:txBody>
      </p:sp>
      <p:sp>
        <p:nvSpPr>
          <p:cNvPr id="6" name="Footer Placeholder 5">
            <a:extLst>
              <a:ext uri="{FF2B5EF4-FFF2-40B4-BE49-F238E27FC236}">
                <a16:creationId xmlns:a16="http://schemas.microsoft.com/office/drawing/2014/main" id="{49DE2FD4-237E-477C-B72A-510A204A9BB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4203150-43F2-49E0-9AE6-3FEFD4D4AA4A}"/>
              </a:ext>
            </a:extLst>
          </p:cNvPr>
          <p:cNvSpPr>
            <a:spLocks noGrp="1"/>
          </p:cNvSpPr>
          <p:nvPr>
            <p:ph type="sldNum" sz="quarter" idx="12"/>
          </p:nvPr>
        </p:nvSpPr>
        <p:spPr/>
        <p:txBody>
          <a:bodyPr/>
          <a:lstStyle/>
          <a:p>
            <a:fld id="{31042710-19B4-42A0-AD4B-D18629B53CD2}" type="slidenum">
              <a:rPr lang="en-US" smtClean="0"/>
              <a:t>‹#›</a:t>
            </a:fld>
            <a:endParaRPr lang="en-US"/>
          </a:p>
        </p:txBody>
      </p:sp>
    </p:spTree>
    <p:extLst>
      <p:ext uri="{BB962C8B-B14F-4D97-AF65-F5344CB8AC3E}">
        <p14:creationId xmlns:p14="http://schemas.microsoft.com/office/powerpoint/2010/main" val="10457298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73E71B-DF67-4951-B73F-2F56B3D2B5A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E2B9C8B-243F-4AFC-8019-D9B9DE032F2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8053375-C2E8-4E1F-91ED-7215CAC4700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999AE36-E921-45FA-BC6F-FEC5B0E6B28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07CC94F-2E82-4062-9A1A-0BEF79F4A0E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7E90F52-F144-480A-92FF-2639F4A69E14}"/>
              </a:ext>
            </a:extLst>
          </p:cNvPr>
          <p:cNvSpPr>
            <a:spLocks noGrp="1"/>
          </p:cNvSpPr>
          <p:nvPr>
            <p:ph type="dt" sz="half" idx="10"/>
          </p:nvPr>
        </p:nvSpPr>
        <p:spPr/>
        <p:txBody>
          <a:bodyPr/>
          <a:lstStyle/>
          <a:p>
            <a:fld id="{6F1783CA-980B-4B50-99D2-888FAAA53ED9}" type="datetime1">
              <a:rPr lang="en-US" smtClean="0"/>
              <a:t>8/5/2020</a:t>
            </a:fld>
            <a:endParaRPr lang="en-US"/>
          </a:p>
        </p:txBody>
      </p:sp>
      <p:sp>
        <p:nvSpPr>
          <p:cNvPr id="8" name="Footer Placeholder 7">
            <a:extLst>
              <a:ext uri="{FF2B5EF4-FFF2-40B4-BE49-F238E27FC236}">
                <a16:creationId xmlns:a16="http://schemas.microsoft.com/office/drawing/2014/main" id="{22708CE6-B8A4-4992-B80C-904CE60362D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40CE8A3-6222-4AB3-AE12-BFA5148F835C}"/>
              </a:ext>
            </a:extLst>
          </p:cNvPr>
          <p:cNvSpPr>
            <a:spLocks noGrp="1"/>
          </p:cNvSpPr>
          <p:nvPr>
            <p:ph type="sldNum" sz="quarter" idx="12"/>
          </p:nvPr>
        </p:nvSpPr>
        <p:spPr/>
        <p:txBody>
          <a:bodyPr/>
          <a:lstStyle/>
          <a:p>
            <a:fld id="{31042710-19B4-42A0-AD4B-D18629B53CD2}" type="slidenum">
              <a:rPr lang="en-US" smtClean="0"/>
              <a:t>‹#›</a:t>
            </a:fld>
            <a:endParaRPr lang="en-US"/>
          </a:p>
        </p:txBody>
      </p:sp>
    </p:spTree>
    <p:extLst>
      <p:ext uri="{BB962C8B-B14F-4D97-AF65-F5344CB8AC3E}">
        <p14:creationId xmlns:p14="http://schemas.microsoft.com/office/powerpoint/2010/main" val="3086273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BF3B5-909B-493E-9ECB-77AA54455FE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9B235CD-2072-4CF3-9193-C9F7B952D579}"/>
              </a:ext>
            </a:extLst>
          </p:cNvPr>
          <p:cNvSpPr>
            <a:spLocks noGrp="1"/>
          </p:cNvSpPr>
          <p:nvPr>
            <p:ph type="dt" sz="half" idx="10"/>
          </p:nvPr>
        </p:nvSpPr>
        <p:spPr/>
        <p:txBody>
          <a:bodyPr/>
          <a:lstStyle/>
          <a:p>
            <a:fld id="{9B87441D-5244-45B6-8085-13DE8125FF25}" type="datetime1">
              <a:rPr lang="en-US" smtClean="0"/>
              <a:t>8/5/2020</a:t>
            </a:fld>
            <a:endParaRPr lang="en-US"/>
          </a:p>
        </p:txBody>
      </p:sp>
      <p:sp>
        <p:nvSpPr>
          <p:cNvPr id="4" name="Footer Placeholder 3">
            <a:extLst>
              <a:ext uri="{FF2B5EF4-FFF2-40B4-BE49-F238E27FC236}">
                <a16:creationId xmlns:a16="http://schemas.microsoft.com/office/drawing/2014/main" id="{9F161FA4-321E-4AAF-BE47-7366513150B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4C9FFED-8081-4172-8CB1-4C55DC0664E9}"/>
              </a:ext>
            </a:extLst>
          </p:cNvPr>
          <p:cNvSpPr>
            <a:spLocks noGrp="1"/>
          </p:cNvSpPr>
          <p:nvPr>
            <p:ph type="sldNum" sz="quarter" idx="12"/>
          </p:nvPr>
        </p:nvSpPr>
        <p:spPr/>
        <p:txBody>
          <a:bodyPr/>
          <a:lstStyle/>
          <a:p>
            <a:fld id="{31042710-19B4-42A0-AD4B-D18629B53CD2}" type="slidenum">
              <a:rPr lang="en-US" smtClean="0"/>
              <a:t>‹#›</a:t>
            </a:fld>
            <a:endParaRPr lang="en-US"/>
          </a:p>
        </p:txBody>
      </p:sp>
    </p:spTree>
    <p:extLst>
      <p:ext uri="{BB962C8B-B14F-4D97-AF65-F5344CB8AC3E}">
        <p14:creationId xmlns:p14="http://schemas.microsoft.com/office/powerpoint/2010/main" val="25139709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CF2F418-2310-4AC9-840F-CA3F1B97E088}"/>
              </a:ext>
            </a:extLst>
          </p:cNvPr>
          <p:cNvSpPr>
            <a:spLocks noGrp="1"/>
          </p:cNvSpPr>
          <p:nvPr>
            <p:ph type="dt" sz="half" idx="10"/>
          </p:nvPr>
        </p:nvSpPr>
        <p:spPr/>
        <p:txBody>
          <a:bodyPr/>
          <a:lstStyle/>
          <a:p>
            <a:fld id="{806BA0B3-135C-4EAA-B58D-4BA294F9169A}" type="datetime1">
              <a:rPr lang="en-US" smtClean="0"/>
              <a:t>8/5/2020</a:t>
            </a:fld>
            <a:endParaRPr lang="en-US"/>
          </a:p>
        </p:txBody>
      </p:sp>
      <p:sp>
        <p:nvSpPr>
          <p:cNvPr id="3" name="Footer Placeholder 2">
            <a:extLst>
              <a:ext uri="{FF2B5EF4-FFF2-40B4-BE49-F238E27FC236}">
                <a16:creationId xmlns:a16="http://schemas.microsoft.com/office/drawing/2014/main" id="{BFEB25E2-B642-4E2E-9701-E13C33FB5FF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1AA8881-D57D-47F1-B8E5-FFE10834F5DD}"/>
              </a:ext>
            </a:extLst>
          </p:cNvPr>
          <p:cNvSpPr>
            <a:spLocks noGrp="1"/>
          </p:cNvSpPr>
          <p:nvPr>
            <p:ph type="sldNum" sz="quarter" idx="12"/>
          </p:nvPr>
        </p:nvSpPr>
        <p:spPr/>
        <p:txBody>
          <a:bodyPr/>
          <a:lstStyle/>
          <a:p>
            <a:fld id="{31042710-19B4-42A0-AD4B-D18629B53CD2}" type="slidenum">
              <a:rPr lang="en-US" smtClean="0"/>
              <a:t>‹#›</a:t>
            </a:fld>
            <a:endParaRPr lang="en-US"/>
          </a:p>
        </p:txBody>
      </p:sp>
    </p:spTree>
    <p:extLst>
      <p:ext uri="{BB962C8B-B14F-4D97-AF65-F5344CB8AC3E}">
        <p14:creationId xmlns:p14="http://schemas.microsoft.com/office/powerpoint/2010/main" val="34008282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A5D4CF-8198-4241-A67B-E074EECB997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3F60B70-4D22-4068-B6B4-AC5308B2860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949DD09-B394-45B4-A420-851307A8E32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05C025B-6F7D-4469-8B5F-D45E7902C05C}"/>
              </a:ext>
            </a:extLst>
          </p:cNvPr>
          <p:cNvSpPr>
            <a:spLocks noGrp="1"/>
          </p:cNvSpPr>
          <p:nvPr>
            <p:ph type="dt" sz="half" idx="10"/>
          </p:nvPr>
        </p:nvSpPr>
        <p:spPr/>
        <p:txBody>
          <a:bodyPr/>
          <a:lstStyle/>
          <a:p>
            <a:fld id="{12B1270B-2416-4515-AFAD-3E2CE0E67640}" type="datetime1">
              <a:rPr lang="en-US" smtClean="0"/>
              <a:t>8/5/2020</a:t>
            </a:fld>
            <a:endParaRPr lang="en-US"/>
          </a:p>
        </p:txBody>
      </p:sp>
      <p:sp>
        <p:nvSpPr>
          <p:cNvPr id="6" name="Footer Placeholder 5">
            <a:extLst>
              <a:ext uri="{FF2B5EF4-FFF2-40B4-BE49-F238E27FC236}">
                <a16:creationId xmlns:a16="http://schemas.microsoft.com/office/drawing/2014/main" id="{32862FD3-B8EB-43EE-8323-E3235D76FAE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E8651C6-FBA2-4BD4-AB73-834BDE63AEF8}"/>
              </a:ext>
            </a:extLst>
          </p:cNvPr>
          <p:cNvSpPr>
            <a:spLocks noGrp="1"/>
          </p:cNvSpPr>
          <p:nvPr>
            <p:ph type="sldNum" sz="quarter" idx="12"/>
          </p:nvPr>
        </p:nvSpPr>
        <p:spPr/>
        <p:txBody>
          <a:bodyPr/>
          <a:lstStyle/>
          <a:p>
            <a:fld id="{31042710-19B4-42A0-AD4B-D18629B53CD2}" type="slidenum">
              <a:rPr lang="en-US" smtClean="0"/>
              <a:t>‹#›</a:t>
            </a:fld>
            <a:endParaRPr lang="en-US"/>
          </a:p>
        </p:txBody>
      </p:sp>
    </p:spTree>
    <p:extLst>
      <p:ext uri="{BB962C8B-B14F-4D97-AF65-F5344CB8AC3E}">
        <p14:creationId xmlns:p14="http://schemas.microsoft.com/office/powerpoint/2010/main" val="15121382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8C40F5-4349-4D1A-91A3-02329ECDA35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32FFFAC-E1ED-4C2A-9299-1A66B1D680F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ED1D00C-0522-452A-AB66-C3D5635FF0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CBF6F08-557F-4542-9196-AABCC7532B04}"/>
              </a:ext>
            </a:extLst>
          </p:cNvPr>
          <p:cNvSpPr>
            <a:spLocks noGrp="1"/>
          </p:cNvSpPr>
          <p:nvPr>
            <p:ph type="dt" sz="half" idx="10"/>
          </p:nvPr>
        </p:nvSpPr>
        <p:spPr/>
        <p:txBody>
          <a:bodyPr/>
          <a:lstStyle/>
          <a:p>
            <a:fld id="{0B42F63A-7A56-4B68-A175-99A6ECE1AE7E}" type="datetime1">
              <a:rPr lang="en-US" smtClean="0"/>
              <a:t>8/5/2020</a:t>
            </a:fld>
            <a:endParaRPr lang="en-US"/>
          </a:p>
        </p:txBody>
      </p:sp>
      <p:sp>
        <p:nvSpPr>
          <p:cNvPr id="6" name="Footer Placeholder 5">
            <a:extLst>
              <a:ext uri="{FF2B5EF4-FFF2-40B4-BE49-F238E27FC236}">
                <a16:creationId xmlns:a16="http://schemas.microsoft.com/office/drawing/2014/main" id="{D695D69D-29B3-41BA-8956-2BEF489D5AD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5186ACD-7CA0-44EA-9EF8-6E8D947E6BD3}"/>
              </a:ext>
            </a:extLst>
          </p:cNvPr>
          <p:cNvSpPr>
            <a:spLocks noGrp="1"/>
          </p:cNvSpPr>
          <p:nvPr>
            <p:ph type="sldNum" sz="quarter" idx="12"/>
          </p:nvPr>
        </p:nvSpPr>
        <p:spPr/>
        <p:txBody>
          <a:bodyPr/>
          <a:lstStyle/>
          <a:p>
            <a:fld id="{31042710-19B4-42A0-AD4B-D18629B53CD2}" type="slidenum">
              <a:rPr lang="en-US" smtClean="0"/>
              <a:t>‹#›</a:t>
            </a:fld>
            <a:endParaRPr lang="en-US"/>
          </a:p>
        </p:txBody>
      </p:sp>
    </p:spTree>
    <p:extLst>
      <p:ext uri="{BB962C8B-B14F-4D97-AF65-F5344CB8AC3E}">
        <p14:creationId xmlns:p14="http://schemas.microsoft.com/office/powerpoint/2010/main" val="5540020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4419534-5204-4A12-8C22-DAD3A5DDEA2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65C0308-1244-48CE-9322-1FDEA9FB66F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3828D9-D916-4B76-87E5-923DA73F490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67E8F60-7CF0-4243-BECF-7D035461DAA5}" type="datetime1">
              <a:rPr lang="en-US" smtClean="0"/>
              <a:t>8/5/2020</a:t>
            </a:fld>
            <a:endParaRPr lang="en-US"/>
          </a:p>
        </p:txBody>
      </p:sp>
      <p:sp>
        <p:nvSpPr>
          <p:cNvPr id="5" name="Footer Placeholder 4">
            <a:extLst>
              <a:ext uri="{FF2B5EF4-FFF2-40B4-BE49-F238E27FC236}">
                <a16:creationId xmlns:a16="http://schemas.microsoft.com/office/drawing/2014/main" id="{1F584606-A1C5-46C3-A913-5F582E77F4E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06FA0E4-BC8C-42C5-BBBB-80634A84C5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1042710-19B4-42A0-AD4B-D18629B53CD2}" type="slidenum">
              <a:rPr lang="en-US" smtClean="0"/>
              <a:t>‹#›</a:t>
            </a:fld>
            <a:endParaRPr lang="en-US"/>
          </a:p>
        </p:txBody>
      </p:sp>
    </p:spTree>
    <p:extLst>
      <p:ext uri="{BB962C8B-B14F-4D97-AF65-F5344CB8AC3E}">
        <p14:creationId xmlns:p14="http://schemas.microsoft.com/office/powerpoint/2010/main" val="346078679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xml"/><Relationship Id="rId5" Type="http://schemas.openxmlformats.org/officeDocument/2006/relationships/image" Target="../media/image30.png"/><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png"/><Relationship Id="rId1" Type="http://schemas.openxmlformats.org/officeDocument/2006/relationships/slideLayout" Target="../slideLayouts/slideLayout1.xml"/><Relationship Id="rId4" Type="http://schemas.openxmlformats.org/officeDocument/2006/relationships/image" Target="../media/image15.jpe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4" name="Rectangle 74">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030" name="Picture 6" descr="The Data Science Behind Firstleaf Wine – Firstleaf Blog">
            <a:extLst>
              <a:ext uri="{FF2B5EF4-FFF2-40B4-BE49-F238E27FC236}">
                <a16:creationId xmlns:a16="http://schemas.microsoft.com/office/drawing/2014/main" id="{D8367EFC-7B3B-4B0E-AA2C-0C468583E2B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5648" b="98"/>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B8F87B3-DDDD-4F6F-B22F-436E93E7846F}"/>
              </a:ext>
            </a:extLst>
          </p:cNvPr>
          <p:cNvSpPr txBox="1"/>
          <p:nvPr/>
        </p:nvSpPr>
        <p:spPr>
          <a:xfrm>
            <a:off x="621101" y="4133074"/>
            <a:ext cx="1696529" cy="1754326"/>
          </a:xfrm>
          <a:prstGeom prst="rect">
            <a:avLst/>
          </a:prstGeom>
          <a:noFill/>
          <a:ln w="38100">
            <a:solidFill>
              <a:srgbClr val="F4F0ED"/>
            </a:solidFill>
          </a:ln>
        </p:spPr>
        <p:txBody>
          <a:bodyPr wrap="square" rtlCol="0">
            <a:spAutoFit/>
          </a:bodyPr>
          <a:lstStyle/>
          <a:p>
            <a:r>
              <a:rPr lang="es-MX" b="1" u="sng" dirty="0">
                <a:solidFill>
                  <a:schemeClr val="bg1"/>
                </a:solidFill>
              </a:rPr>
              <a:t>Grupo 1:</a:t>
            </a:r>
            <a:endParaRPr lang="es-MX" b="1" dirty="0">
              <a:solidFill>
                <a:schemeClr val="bg1"/>
              </a:solidFill>
            </a:endParaRPr>
          </a:p>
          <a:p>
            <a:r>
              <a:rPr lang="es-MX" b="1" dirty="0">
                <a:solidFill>
                  <a:schemeClr val="bg1"/>
                </a:solidFill>
              </a:rPr>
              <a:t>Cintia Mercado</a:t>
            </a:r>
          </a:p>
          <a:p>
            <a:r>
              <a:rPr lang="es-MX" b="1" dirty="0">
                <a:solidFill>
                  <a:schemeClr val="bg1"/>
                </a:solidFill>
              </a:rPr>
              <a:t>Mariana Revilla</a:t>
            </a:r>
          </a:p>
          <a:p>
            <a:r>
              <a:rPr lang="es-MX" b="1" dirty="0">
                <a:solidFill>
                  <a:schemeClr val="bg1"/>
                </a:solidFill>
              </a:rPr>
              <a:t>Eduardo Garza</a:t>
            </a:r>
          </a:p>
          <a:p>
            <a:endParaRPr lang="es-MX" b="1" dirty="0">
              <a:solidFill>
                <a:schemeClr val="bg1"/>
              </a:solidFill>
            </a:endParaRPr>
          </a:p>
          <a:p>
            <a:r>
              <a:rPr lang="es-MX" b="1" dirty="0">
                <a:solidFill>
                  <a:schemeClr val="bg1"/>
                </a:solidFill>
              </a:rPr>
              <a:t>Agosto 8, 2020</a:t>
            </a:r>
            <a:endParaRPr lang="en-US" b="1" dirty="0">
              <a:solidFill>
                <a:schemeClr val="bg1"/>
              </a:solidFill>
            </a:endParaRPr>
          </a:p>
        </p:txBody>
      </p:sp>
    </p:spTree>
    <p:extLst>
      <p:ext uri="{BB962C8B-B14F-4D97-AF65-F5344CB8AC3E}">
        <p14:creationId xmlns:p14="http://schemas.microsoft.com/office/powerpoint/2010/main" val="17970399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5CC5E99-8644-492F-8F0D-C514BE40C588}"/>
              </a:ext>
            </a:extLst>
          </p:cNvPr>
          <p:cNvSpPr txBox="1"/>
          <p:nvPr/>
        </p:nvSpPr>
        <p:spPr>
          <a:xfrm>
            <a:off x="2981033" y="333013"/>
            <a:ext cx="7203694" cy="461665"/>
          </a:xfrm>
          <a:prstGeom prst="rect">
            <a:avLst/>
          </a:prstGeom>
          <a:noFill/>
        </p:spPr>
        <p:txBody>
          <a:bodyPr wrap="square">
            <a:spAutoFit/>
          </a:bodyPr>
          <a:lstStyle/>
          <a:p>
            <a:pPr algn="ctr"/>
            <a:r>
              <a:rPr lang="en-US" sz="2400" b="1" dirty="0"/>
              <a:t>Heat Map for Wine Prices by Province, Country</a:t>
            </a:r>
          </a:p>
        </p:txBody>
      </p:sp>
      <p:pic>
        <p:nvPicPr>
          <p:cNvPr id="5" name="Picture 4" descr="A picture containing text, map&#10;&#10;Description automatically generated">
            <a:extLst>
              <a:ext uri="{FF2B5EF4-FFF2-40B4-BE49-F238E27FC236}">
                <a16:creationId xmlns:a16="http://schemas.microsoft.com/office/drawing/2014/main" id="{3E54CE16-C8A2-41F2-A579-38698C0E24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42259"/>
            <a:ext cx="12192000" cy="4573481"/>
          </a:xfrm>
          <a:prstGeom prst="rect">
            <a:avLst/>
          </a:prstGeom>
        </p:spPr>
      </p:pic>
    </p:spTree>
    <p:extLst>
      <p:ext uri="{BB962C8B-B14F-4D97-AF65-F5344CB8AC3E}">
        <p14:creationId xmlns:p14="http://schemas.microsoft.com/office/powerpoint/2010/main" val="18462475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5CC5E99-8644-492F-8F0D-C514BE40C588}"/>
              </a:ext>
            </a:extLst>
          </p:cNvPr>
          <p:cNvSpPr txBox="1"/>
          <p:nvPr/>
        </p:nvSpPr>
        <p:spPr>
          <a:xfrm>
            <a:off x="2981033" y="333013"/>
            <a:ext cx="7203694" cy="461665"/>
          </a:xfrm>
          <a:prstGeom prst="rect">
            <a:avLst/>
          </a:prstGeom>
          <a:noFill/>
        </p:spPr>
        <p:txBody>
          <a:bodyPr wrap="square">
            <a:spAutoFit/>
          </a:bodyPr>
          <a:lstStyle/>
          <a:p>
            <a:pPr algn="ctr"/>
            <a:r>
              <a:rPr lang="en-US" sz="2400" b="1" dirty="0"/>
              <a:t>Markers for Wine Prices by Province, Country</a:t>
            </a:r>
          </a:p>
        </p:txBody>
      </p:sp>
      <p:pic>
        <p:nvPicPr>
          <p:cNvPr id="6" name="Picture 5" descr="A close up of a map&#10;&#10;Description automatically generated">
            <a:extLst>
              <a:ext uri="{FF2B5EF4-FFF2-40B4-BE49-F238E27FC236}">
                <a16:creationId xmlns:a16="http://schemas.microsoft.com/office/drawing/2014/main" id="{60A3FF76-99EB-4CF9-84F3-194B686239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29631"/>
            <a:ext cx="12192000" cy="4598737"/>
          </a:xfrm>
          <a:prstGeom prst="rect">
            <a:avLst/>
          </a:prstGeom>
        </p:spPr>
      </p:pic>
    </p:spTree>
    <p:extLst>
      <p:ext uri="{BB962C8B-B14F-4D97-AF65-F5344CB8AC3E}">
        <p14:creationId xmlns:p14="http://schemas.microsoft.com/office/powerpoint/2010/main" val="9705137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5CC5E99-8644-492F-8F0D-C514BE40C588}"/>
              </a:ext>
            </a:extLst>
          </p:cNvPr>
          <p:cNvSpPr txBox="1"/>
          <p:nvPr/>
        </p:nvSpPr>
        <p:spPr>
          <a:xfrm>
            <a:off x="2398146" y="312652"/>
            <a:ext cx="7203694" cy="830997"/>
          </a:xfrm>
          <a:prstGeom prst="rect">
            <a:avLst/>
          </a:prstGeom>
          <a:noFill/>
        </p:spPr>
        <p:txBody>
          <a:bodyPr wrap="square">
            <a:spAutoFit/>
          </a:bodyPr>
          <a:lstStyle/>
          <a:p>
            <a:pPr algn="ctr"/>
            <a:r>
              <a:rPr lang="en-US" sz="2400" b="1" dirty="0"/>
              <a:t>Latitude, Longitude and Elevation do not seem to be explanatory variables for wine pricing</a:t>
            </a:r>
          </a:p>
        </p:txBody>
      </p:sp>
      <p:pic>
        <p:nvPicPr>
          <p:cNvPr id="3" name="Picture 2" descr="A close up of a map&#10;&#10;Description automatically generated">
            <a:extLst>
              <a:ext uri="{FF2B5EF4-FFF2-40B4-BE49-F238E27FC236}">
                <a16:creationId xmlns:a16="http://schemas.microsoft.com/office/drawing/2014/main" id="{CB3A2B44-61A0-483A-8D1F-6584A73221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97367" y="1744740"/>
            <a:ext cx="3782400" cy="2836800"/>
          </a:xfrm>
          <a:prstGeom prst="rect">
            <a:avLst/>
          </a:prstGeom>
        </p:spPr>
      </p:pic>
      <p:sp>
        <p:nvSpPr>
          <p:cNvPr id="20" name="TextBox 19">
            <a:extLst>
              <a:ext uri="{FF2B5EF4-FFF2-40B4-BE49-F238E27FC236}">
                <a16:creationId xmlns:a16="http://schemas.microsoft.com/office/drawing/2014/main" id="{AB9067F8-6DA1-443E-BCAE-C97EC5F1A0F9}"/>
              </a:ext>
            </a:extLst>
          </p:cNvPr>
          <p:cNvSpPr txBox="1"/>
          <p:nvPr/>
        </p:nvSpPr>
        <p:spPr>
          <a:xfrm>
            <a:off x="7997367" y="4581539"/>
            <a:ext cx="3475764" cy="461665"/>
          </a:xfrm>
          <a:prstGeom prst="rect">
            <a:avLst/>
          </a:prstGeom>
          <a:noFill/>
        </p:spPr>
        <p:txBody>
          <a:bodyPr wrap="square">
            <a:spAutoFit/>
          </a:bodyPr>
          <a:lstStyle/>
          <a:p>
            <a:r>
              <a:rPr lang="en-US" sz="1200" dirty="0"/>
              <a:t>The correlation between both factors is -0.13</a:t>
            </a:r>
          </a:p>
          <a:p>
            <a:r>
              <a:rPr lang="en-US" sz="1200" dirty="0"/>
              <a:t>The r-squared is: 0.01709064379223488</a:t>
            </a:r>
          </a:p>
        </p:txBody>
      </p:sp>
      <p:pic>
        <p:nvPicPr>
          <p:cNvPr id="10" name="Picture 9" descr="A close up of a map&#10;&#10;Description automatically generated">
            <a:extLst>
              <a:ext uri="{FF2B5EF4-FFF2-40B4-BE49-F238E27FC236}">
                <a16:creationId xmlns:a16="http://schemas.microsoft.com/office/drawing/2014/main" id="{AC379E7D-173E-4A56-99A0-6ACC36E6D9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7934" y="1744740"/>
            <a:ext cx="3782400" cy="2836800"/>
          </a:xfrm>
          <a:prstGeom prst="rect">
            <a:avLst/>
          </a:prstGeom>
        </p:spPr>
      </p:pic>
      <p:pic>
        <p:nvPicPr>
          <p:cNvPr id="13" name="Picture 12" descr="A screenshot of a cell phone&#10;&#10;Description automatically generated">
            <a:extLst>
              <a:ext uri="{FF2B5EF4-FFF2-40B4-BE49-F238E27FC236}">
                <a16:creationId xmlns:a16="http://schemas.microsoft.com/office/drawing/2014/main" id="{66BB3426-23EF-4E29-BE8D-D757DCB97DC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35788" y="1744740"/>
            <a:ext cx="3782400" cy="2836800"/>
          </a:xfrm>
          <a:prstGeom prst="rect">
            <a:avLst/>
          </a:prstGeom>
        </p:spPr>
      </p:pic>
      <p:sp>
        <p:nvSpPr>
          <p:cNvPr id="29" name="TextBox 28">
            <a:extLst>
              <a:ext uri="{FF2B5EF4-FFF2-40B4-BE49-F238E27FC236}">
                <a16:creationId xmlns:a16="http://schemas.microsoft.com/office/drawing/2014/main" id="{60D2D676-7807-43A3-BFAC-9A3AB22EE1D0}"/>
              </a:ext>
            </a:extLst>
          </p:cNvPr>
          <p:cNvSpPr txBox="1"/>
          <p:nvPr/>
        </p:nvSpPr>
        <p:spPr>
          <a:xfrm>
            <a:off x="437934" y="4581539"/>
            <a:ext cx="3349924" cy="461665"/>
          </a:xfrm>
          <a:prstGeom prst="rect">
            <a:avLst/>
          </a:prstGeom>
          <a:noFill/>
        </p:spPr>
        <p:txBody>
          <a:bodyPr wrap="square">
            <a:spAutoFit/>
          </a:bodyPr>
          <a:lstStyle/>
          <a:p>
            <a:r>
              <a:rPr lang="en-US" sz="1200" dirty="0"/>
              <a:t>The correlation between both factors is 0.12</a:t>
            </a:r>
          </a:p>
          <a:p>
            <a:r>
              <a:rPr lang="en-US" sz="1200" dirty="0"/>
              <a:t>The r-squared is: 0.015506105074422814</a:t>
            </a:r>
          </a:p>
        </p:txBody>
      </p:sp>
      <p:sp>
        <p:nvSpPr>
          <p:cNvPr id="30" name="TextBox 29">
            <a:extLst>
              <a:ext uri="{FF2B5EF4-FFF2-40B4-BE49-F238E27FC236}">
                <a16:creationId xmlns:a16="http://schemas.microsoft.com/office/drawing/2014/main" id="{34383A45-CD0B-488B-A0FE-2D5722469F49}"/>
              </a:ext>
            </a:extLst>
          </p:cNvPr>
          <p:cNvSpPr txBox="1"/>
          <p:nvPr/>
        </p:nvSpPr>
        <p:spPr>
          <a:xfrm>
            <a:off x="4135788" y="4581539"/>
            <a:ext cx="3528204" cy="461665"/>
          </a:xfrm>
          <a:prstGeom prst="rect">
            <a:avLst/>
          </a:prstGeom>
          <a:noFill/>
        </p:spPr>
        <p:txBody>
          <a:bodyPr wrap="square">
            <a:spAutoFit/>
          </a:bodyPr>
          <a:lstStyle/>
          <a:p>
            <a:r>
              <a:rPr lang="en-US" sz="1200" dirty="0"/>
              <a:t>The correlation between both factors is -0.1</a:t>
            </a:r>
          </a:p>
          <a:p>
            <a:r>
              <a:rPr lang="en-US" sz="1200" dirty="0"/>
              <a:t>The r-squared is: 0.009471488415690064</a:t>
            </a:r>
          </a:p>
        </p:txBody>
      </p:sp>
    </p:spTree>
    <p:extLst>
      <p:ext uri="{BB962C8B-B14F-4D97-AF65-F5344CB8AC3E}">
        <p14:creationId xmlns:p14="http://schemas.microsoft.com/office/powerpoint/2010/main" val="6104988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2B28167D-D0CB-4DFE-BEB0-FE5DC8848207}"/>
              </a:ext>
            </a:extLst>
          </p:cNvPr>
          <p:cNvPicPr>
            <a:picLocks noChangeAspect="1"/>
          </p:cNvPicPr>
          <p:nvPr/>
        </p:nvPicPr>
        <p:blipFill>
          <a:blip r:embed="rId2"/>
          <a:stretch>
            <a:fillRect/>
          </a:stretch>
        </p:blipFill>
        <p:spPr>
          <a:xfrm>
            <a:off x="1153371" y="3980479"/>
            <a:ext cx="4145929" cy="2569863"/>
          </a:xfrm>
          <a:prstGeom prst="rect">
            <a:avLst/>
          </a:prstGeom>
        </p:spPr>
      </p:pic>
      <p:sp>
        <p:nvSpPr>
          <p:cNvPr id="9" name="TextBox 8">
            <a:extLst>
              <a:ext uri="{FF2B5EF4-FFF2-40B4-BE49-F238E27FC236}">
                <a16:creationId xmlns:a16="http://schemas.microsoft.com/office/drawing/2014/main" id="{A5CC5E99-8644-492F-8F0D-C514BE40C588}"/>
              </a:ext>
            </a:extLst>
          </p:cNvPr>
          <p:cNvSpPr txBox="1"/>
          <p:nvPr/>
        </p:nvSpPr>
        <p:spPr>
          <a:xfrm>
            <a:off x="1976236" y="84952"/>
            <a:ext cx="7203694" cy="461665"/>
          </a:xfrm>
          <a:prstGeom prst="rect">
            <a:avLst/>
          </a:prstGeom>
          <a:noFill/>
        </p:spPr>
        <p:txBody>
          <a:bodyPr wrap="square">
            <a:spAutoFit/>
          </a:bodyPr>
          <a:lstStyle/>
          <a:p>
            <a:pPr algn="ctr"/>
            <a:r>
              <a:rPr lang="en-US" sz="2400" b="1" dirty="0"/>
              <a:t>Regression Models </a:t>
            </a:r>
          </a:p>
        </p:txBody>
      </p:sp>
      <p:sp>
        <p:nvSpPr>
          <p:cNvPr id="13" name="Rectangle 12">
            <a:extLst>
              <a:ext uri="{FF2B5EF4-FFF2-40B4-BE49-F238E27FC236}">
                <a16:creationId xmlns:a16="http://schemas.microsoft.com/office/drawing/2014/main" id="{61B9F060-A95C-43D4-96E4-85A33602A493}"/>
              </a:ext>
            </a:extLst>
          </p:cNvPr>
          <p:cNvSpPr/>
          <p:nvPr/>
        </p:nvSpPr>
        <p:spPr>
          <a:xfrm>
            <a:off x="3249840" y="4222269"/>
            <a:ext cx="1949567" cy="126521"/>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650B2126-C1B7-4724-90C7-EB21487B5915}"/>
              </a:ext>
            </a:extLst>
          </p:cNvPr>
          <p:cNvSpPr/>
          <p:nvPr/>
        </p:nvSpPr>
        <p:spPr>
          <a:xfrm>
            <a:off x="3563266" y="5288127"/>
            <a:ext cx="606723" cy="540589"/>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E8C1DE27-004A-4097-A784-932A05CAB532}"/>
              </a:ext>
            </a:extLst>
          </p:cNvPr>
          <p:cNvSpPr txBox="1"/>
          <p:nvPr/>
        </p:nvSpPr>
        <p:spPr>
          <a:xfrm>
            <a:off x="1153371" y="3777134"/>
            <a:ext cx="974947" cy="369332"/>
          </a:xfrm>
          <a:prstGeom prst="rect">
            <a:avLst/>
          </a:prstGeom>
          <a:noFill/>
        </p:spPr>
        <p:txBody>
          <a:bodyPr wrap="none" rtlCol="0">
            <a:spAutoFit/>
          </a:bodyPr>
          <a:lstStyle/>
          <a:p>
            <a:r>
              <a:rPr lang="en-US" b="1" dirty="0">
                <a:solidFill>
                  <a:schemeClr val="accent1"/>
                </a:solidFill>
              </a:rPr>
              <a:t>Model 2</a:t>
            </a:r>
          </a:p>
        </p:txBody>
      </p:sp>
      <p:sp>
        <p:nvSpPr>
          <p:cNvPr id="19" name="Rectangle 18">
            <a:extLst>
              <a:ext uri="{FF2B5EF4-FFF2-40B4-BE49-F238E27FC236}">
                <a16:creationId xmlns:a16="http://schemas.microsoft.com/office/drawing/2014/main" id="{511C004A-6409-43D8-AAE2-F638E7BA96BF}"/>
              </a:ext>
            </a:extLst>
          </p:cNvPr>
          <p:cNvSpPr/>
          <p:nvPr/>
        </p:nvSpPr>
        <p:spPr>
          <a:xfrm>
            <a:off x="1225507" y="5546920"/>
            <a:ext cx="606723" cy="264544"/>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a:extLst>
              <a:ext uri="{FF2B5EF4-FFF2-40B4-BE49-F238E27FC236}">
                <a16:creationId xmlns:a16="http://schemas.microsoft.com/office/drawing/2014/main" id="{2B06EA92-1982-4E26-97D9-B3F9C1FE44AE}"/>
              </a:ext>
            </a:extLst>
          </p:cNvPr>
          <p:cNvPicPr>
            <a:picLocks noChangeAspect="1"/>
          </p:cNvPicPr>
          <p:nvPr/>
        </p:nvPicPr>
        <p:blipFill>
          <a:blip r:embed="rId3"/>
          <a:stretch>
            <a:fillRect/>
          </a:stretch>
        </p:blipFill>
        <p:spPr>
          <a:xfrm>
            <a:off x="1178376" y="620172"/>
            <a:ext cx="4131426" cy="2928908"/>
          </a:xfrm>
          <a:prstGeom prst="rect">
            <a:avLst/>
          </a:prstGeom>
        </p:spPr>
      </p:pic>
      <p:sp>
        <p:nvSpPr>
          <p:cNvPr id="23" name="TextBox 22">
            <a:extLst>
              <a:ext uri="{FF2B5EF4-FFF2-40B4-BE49-F238E27FC236}">
                <a16:creationId xmlns:a16="http://schemas.microsoft.com/office/drawing/2014/main" id="{5E188ED1-03B5-41CA-9D12-9BA4BE8DDB80}"/>
              </a:ext>
            </a:extLst>
          </p:cNvPr>
          <p:cNvSpPr txBox="1"/>
          <p:nvPr/>
        </p:nvSpPr>
        <p:spPr>
          <a:xfrm>
            <a:off x="1197858" y="455986"/>
            <a:ext cx="974947" cy="369332"/>
          </a:xfrm>
          <a:prstGeom prst="rect">
            <a:avLst/>
          </a:prstGeom>
          <a:noFill/>
        </p:spPr>
        <p:txBody>
          <a:bodyPr wrap="none" rtlCol="0">
            <a:spAutoFit/>
          </a:bodyPr>
          <a:lstStyle/>
          <a:p>
            <a:r>
              <a:rPr lang="en-US" b="1" dirty="0">
                <a:solidFill>
                  <a:schemeClr val="accent1"/>
                </a:solidFill>
              </a:rPr>
              <a:t>Model 1</a:t>
            </a:r>
          </a:p>
        </p:txBody>
      </p:sp>
      <p:sp>
        <p:nvSpPr>
          <p:cNvPr id="25" name="Rectangle 24">
            <a:extLst>
              <a:ext uri="{FF2B5EF4-FFF2-40B4-BE49-F238E27FC236}">
                <a16:creationId xmlns:a16="http://schemas.microsoft.com/office/drawing/2014/main" id="{1917964F-3260-40BE-9AB8-3C0EBF4212FA}"/>
              </a:ext>
            </a:extLst>
          </p:cNvPr>
          <p:cNvSpPr/>
          <p:nvPr/>
        </p:nvSpPr>
        <p:spPr>
          <a:xfrm>
            <a:off x="3012284" y="786100"/>
            <a:ext cx="2278849" cy="142034"/>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3037F54D-0663-4C9D-B0C9-BFC4F259F9C6}"/>
              </a:ext>
            </a:extLst>
          </p:cNvPr>
          <p:cNvSpPr/>
          <p:nvPr/>
        </p:nvSpPr>
        <p:spPr>
          <a:xfrm>
            <a:off x="1231053" y="2004662"/>
            <a:ext cx="867471" cy="934333"/>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5E4B8B6D-AF85-44CD-B20E-81CDD51EA683}"/>
              </a:ext>
            </a:extLst>
          </p:cNvPr>
          <p:cNvSpPr/>
          <p:nvPr/>
        </p:nvSpPr>
        <p:spPr>
          <a:xfrm>
            <a:off x="3699521" y="1788693"/>
            <a:ext cx="465827" cy="1167555"/>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0B232F33-A7BC-4129-88E1-A39BB22455C2}"/>
              </a:ext>
            </a:extLst>
          </p:cNvPr>
          <p:cNvSpPr/>
          <p:nvPr/>
        </p:nvSpPr>
        <p:spPr>
          <a:xfrm>
            <a:off x="1247665" y="2812475"/>
            <a:ext cx="2906181" cy="13226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Picture 31">
            <a:extLst>
              <a:ext uri="{FF2B5EF4-FFF2-40B4-BE49-F238E27FC236}">
                <a16:creationId xmlns:a16="http://schemas.microsoft.com/office/drawing/2014/main" id="{A60BF49C-92C7-4D02-8C55-FA8187AB1E53}"/>
              </a:ext>
            </a:extLst>
          </p:cNvPr>
          <p:cNvPicPr>
            <a:picLocks noChangeAspect="1"/>
          </p:cNvPicPr>
          <p:nvPr/>
        </p:nvPicPr>
        <p:blipFill>
          <a:blip r:embed="rId4"/>
          <a:stretch>
            <a:fillRect/>
          </a:stretch>
        </p:blipFill>
        <p:spPr>
          <a:xfrm>
            <a:off x="6205182" y="3980479"/>
            <a:ext cx="4340247" cy="2673399"/>
          </a:xfrm>
          <a:prstGeom prst="rect">
            <a:avLst/>
          </a:prstGeom>
        </p:spPr>
      </p:pic>
      <p:sp>
        <p:nvSpPr>
          <p:cNvPr id="34" name="TextBox 33">
            <a:extLst>
              <a:ext uri="{FF2B5EF4-FFF2-40B4-BE49-F238E27FC236}">
                <a16:creationId xmlns:a16="http://schemas.microsoft.com/office/drawing/2014/main" id="{F5A7F099-B647-4E5F-ACF8-7ED74EB62517}"/>
              </a:ext>
            </a:extLst>
          </p:cNvPr>
          <p:cNvSpPr txBox="1"/>
          <p:nvPr/>
        </p:nvSpPr>
        <p:spPr>
          <a:xfrm>
            <a:off x="6171987" y="3777134"/>
            <a:ext cx="974947" cy="369332"/>
          </a:xfrm>
          <a:prstGeom prst="rect">
            <a:avLst/>
          </a:prstGeom>
          <a:noFill/>
        </p:spPr>
        <p:txBody>
          <a:bodyPr wrap="none" rtlCol="0">
            <a:spAutoFit/>
          </a:bodyPr>
          <a:lstStyle/>
          <a:p>
            <a:r>
              <a:rPr lang="en-US" b="1" dirty="0">
                <a:solidFill>
                  <a:schemeClr val="accent1"/>
                </a:solidFill>
              </a:rPr>
              <a:t>Model 4</a:t>
            </a:r>
          </a:p>
        </p:txBody>
      </p:sp>
      <p:sp>
        <p:nvSpPr>
          <p:cNvPr id="36" name="Rectangle 35">
            <a:extLst>
              <a:ext uri="{FF2B5EF4-FFF2-40B4-BE49-F238E27FC236}">
                <a16:creationId xmlns:a16="http://schemas.microsoft.com/office/drawing/2014/main" id="{46A4F3DC-4D1C-4992-AB8B-49FB0374366A}"/>
              </a:ext>
            </a:extLst>
          </p:cNvPr>
          <p:cNvSpPr/>
          <p:nvPr/>
        </p:nvSpPr>
        <p:spPr>
          <a:xfrm>
            <a:off x="6201846" y="5480785"/>
            <a:ext cx="2906181" cy="13226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0BDDF31E-267C-482D-8EB0-9720076482C6}"/>
              </a:ext>
            </a:extLst>
          </p:cNvPr>
          <p:cNvSpPr/>
          <p:nvPr/>
        </p:nvSpPr>
        <p:spPr>
          <a:xfrm>
            <a:off x="6201846" y="5782711"/>
            <a:ext cx="2906181" cy="13226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53863679-8EDA-485B-83DC-7E77783A85AD}"/>
              </a:ext>
            </a:extLst>
          </p:cNvPr>
          <p:cNvSpPr txBox="1"/>
          <p:nvPr/>
        </p:nvSpPr>
        <p:spPr>
          <a:xfrm>
            <a:off x="1160987" y="6366610"/>
            <a:ext cx="3557384" cy="369332"/>
          </a:xfrm>
          <a:prstGeom prst="rect">
            <a:avLst/>
          </a:prstGeom>
          <a:noFill/>
        </p:spPr>
        <p:txBody>
          <a:bodyPr wrap="none" rtlCol="0">
            <a:spAutoFit/>
          </a:bodyPr>
          <a:lstStyle/>
          <a:p>
            <a:r>
              <a:rPr lang="en-US" sz="900" dirty="0"/>
              <a:t>[1] Std errors assume covariance matrix of errors is correctly specified    </a:t>
            </a:r>
          </a:p>
          <a:p>
            <a:r>
              <a:rPr lang="en-US" sz="900" dirty="0"/>
              <a:t>[2] Strong Multicollinearity</a:t>
            </a:r>
          </a:p>
        </p:txBody>
      </p:sp>
      <p:sp>
        <p:nvSpPr>
          <p:cNvPr id="43" name="TextBox 42">
            <a:extLst>
              <a:ext uri="{FF2B5EF4-FFF2-40B4-BE49-F238E27FC236}">
                <a16:creationId xmlns:a16="http://schemas.microsoft.com/office/drawing/2014/main" id="{AD2D9F9B-873A-4897-909F-86E91ACD1D42}"/>
              </a:ext>
            </a:extLst>
          </p:cNvPr>
          <p:cNvSpPr txBox="1"/>
          <p:nvPr/>
        </p:nvSpPr>
        <p:spPr>
          <a:xfrm>
            <a:off x="1184682" y="3477290"/>
            <a:ext cx="3557384" cy="369332"/>
          </a:xfrm>
          <a:prstGeom prst="rect">
            <a:avLst/>
          </a:prstGeom>
          <a:noFill/>
        </p:spPr>
        <p:txBody>
          <a:bodyPr wrap="none" rtlCol="0">
            <a:spAutoFit/>
          </a:bodyPr>
          <a:lstStyle/>
          <a:p>
            <a:r>
              <a:rPr lang="en-US" sz="900" dirty="0"/>
              <a:t>[1] Std errors assume covariance matrix of errors is correctly specified    </a:t>
            </a:r>
          </a:p>
          <a:p>
            <a:r>
              <a:rPr lang="en-US" sz="900" dirty="0"/>
              <a:t>[2] Strong Multicollinearity</a:t>
            </a:r>
          </a:p>
        </p:txBody>
      </p:sp>
      <p:sp>
        <p:nvSpPr>
          <p:cNvPr id="45" name="TextBox 44">
            <a:extLst>
              <a:ext uri="{FF2B5EF4-FFF2-40B4-BE49-F238E27FC236}">
                <a16:creationId xmlns:a16="http://schemas.microsoft.com/office/drawing/2014/main" id="{B469447C-CE24-4654-860E-E49BAB06E451}"/>
              </a:ext>
            </a:extLst>
          </p:cNvPr>
          <p:cNvSpPr txBox="1"/>
          <p:nvPr/>
        </p:nvSpPr>
        <p:spPr>
          <a:xfrm>
            <a:off x="6152505" y="6566693"/>
            <a:ext cx="3454792" cy="230832"/>
          </a:xfrm>
          <a:prstGeom prst="rect">
            <a:avLst/>
          </a:prstGeom>
          <a:noFill/>
        </p:spPr>
        <p:txBody>
          <a:bodyPr wrap="none" rtlCol="0">
            <a:spAutoFit/>
          </a:bodyPr>
          <a:lstStyle/>
          <a:p>
            <a:r>
              <a:rPr lang="en-US" sz="900" dirty="0"/>
              <a:t>[1] Std errors assume covariance matrix of errors is correctly specified</a:t>
            </a:r>
          </a:p>
        </p:txBody>
      </p:sp>
      <p:pic>
        <p:nvPicPr>
          <p:cNvPr id="47" name="Picture 46">
            <a:extLst>
              <a:ext uri="{FF2B5EF4-FFF2-40B4-BE49-F238E27FC236}">
                <a16:creationId xmlns:a16="http://schemas.microsoft.com/office/drawing/2014/main" id="{B22AC213-C849-4100-8C76-A5FA09B7FA0C}"/>
              </a:ext>
            </a:extLst>
          </p:cNvPr>
          <p:cNvPicPr>
            <a:picLocks noChangeAspect="1"/>
          </p:cNvPicPr>
          <p:nvPr/>
        </p:nvPicPr>
        <p:blipFill>
          <a:blip r:embed="rId5"/>
          <a:stretch>
            <a:fillRect/>
          </a:stretch>
        </p:blipFill>
        <p:spPr>
          <a:xfrm>
            <a:off x="6070402" y="595265"/>
            <a:ext cx="4086298" cy="2824289"/>
          </a:xfrm>
          <a:prstGeom prst="rect">
            <a:avLst/>
          </a:prstGeom>
        </p:spPr>
      </p:pic>
      <p:sp>
        <p:nvSpPr>
          <p:cNvPr id="49" name="Rectangle 48">
            <a:extLst>
              <a:ext uri="{FF2B5EF4-FFF2-40B4-BE49-F238E27FC236}">
                <a16:creationId xmlns:a16="http://schemas.microsoft.com/office/drawing/2014/main" id="{17A21CE5-746B-484F-A526-F303BBCB8041}"/>
              </a:ext>
            </a:extLst>
          </p:cNvPr>
          <p:cNvSpPr/>
          <p:nvPr/>
        </p:nvSpPr>
        <p:spPr>
          <a:xfrm>
            <a:off x="8113550" y="815861"/>
            <a:ext cx="1949567" cy="126521"/>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D5035E10-2102-4D65-B033-2751201F50A5}"/>
              </a:ext>
            </a:extLst>
          </p:cNvPr>
          <p:cNvSpPr/>
          <p:nvPr/>
        </p:nvSpPr>
        <p:spPr>
          <a:xfrm>
            <a:off x="8426976" y="1902791"/>
            <a:ext cx="606723" cy="845388"/>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5F0043AF-D50E-45DF-8F27-A94B7DB2AF45}"/>
              </a:ext>
            </a:extLst>
          </p:cNvPr>
          <p:cNvSpPr txBox="1"/>
          <p:nvPr/>
        </p:nvSpPr>
        <p:spPr>
          <a:xfrm>
            <a:off x="6070402" y="457835"/>
            <a:ext cx="974947" cy="369332"/>
          </a:xfrm>
          <a:prstGeom prst="rect">
            <a:avLst/>
          </a:prstGeom>
          <a:noFill/>
        </p:spPr>
        <p:txBody>
          <a:bodyPr wrap="none" rtlCol="0">
            <a:spAutoFit/>
          </a:bodyPr>
          <a:lstStyle/>
          <a:p>
            <a:r>
              <a:rPr lang="en-US" b="1" dirty="0">
                <a:solidFill>
                  <a:schemeClr val="accent1"/>
                </a:solidFill>
              </a:rPr>
              <a:t>Model 3</a:t>
            </a:r>
          </a:p>
        </p:txBody>
      </p:sp>
      <p:sp>
        <p:nvSpPr>
          <p:cNvPr id="55" name="Rectangle 54">
            <a:extLst>
              <a:ext uri="{FF2B5EF4-FFF2-40B4-BE49-F238E27FC236}">
                <a16:creationId xmlns:a16="http://schemas.microsoft.com/office/drawing/2014/main" id="{FEF64E15-CA83-4866-AD1A-699312B6CDE4}"/>
              </a:ext>
            </a:extLst>
          </p:cNvPr>
          <p:cNvSpPr/>
          <p:nvPr/>
        </p:nvSpPr>
        <p:spPr>
          <a:xfrm>
            <a:off x="6123723" y="1902791"/>
            <a:ext cx="606723" cy="845388"/>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TextBox 56">
            <a:extLst>
              <a:ext uri="{FF2B5EF4-FFF2-40B4-BE49-F238E27FC236}">
                <a16:creationId xmlns:a16="http://schemas.microsoft.com/office/drawing/2014/main" id="{46C8702E-6AC6-44E2-B3AD-D4D829A7D268}"/>
              </a:ext>
            </a:extLst>
          </p:cNvPr>
          <p:cNvSpPr txBox="1"/>
          <p:nvPr/>
        </p:nvSpPr>
        <p:spPr>
          <a:xfrm>
            <a:off x="6039705" y="3328113"/>
            <a:ext cx="3557384" cy="369332"/>
          </a:xfrm>
          <a:prstGeom prst="rect">
            <a:avLst/>
          </a:prstGeom>
          <a:noFill/>
        </p:spPr>
        <p:txBody>
          <a:bodyPr wrap="none" rtlCol="0">
            <a:spAutoFit/>
          </a:bodyPr>
          <a:lstStyle/>
          <a:p>
            <a:r>
              <a:rPr lang="en-US" sz="900" dirty="0"/>
              <a:t>[1] Std errors assume covariance matrix of errors is correctly specified    </a:t>
            </a:r>
          </a:p>
          <a:p>
            <a:r>
              <a:rPr lang="en-US" sz="900" dirty="0"/>
              <a:t>[2] Strong Multicollinearity</a:t>
            </a:r>
          </a:p>
        </p:txBody>
      </p:sp>
    </p:spTree>
    <p:extLst>
      <p:ext uri="{BB962C8B-B14F-4D97-AF65-F5344CB8AC3E}">
        <p14:creationId xmlns:p14="http://schemas.microsoft.com/office/powerpoint/2010/main" val="4322393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5CC5E99-8644-492F-8F0D-C514BE40C588}"/>
              </a:ext>
            </a:extLst>
          </p:cNvPr>
          <p:cNvSpPr txBox="1"/>
          <p:nvPr/>
        </p:nvSpPr>
        <p:spPr>
          <a:xfrm>
            <a:off x="2398146" y="312652"/>
            <a:ext cx="7203694" cy="461665"/>
          </a:xfrm>
          <a:prstGeom prst="rect">
            <a:avLst/>
          </a:prstGeom>
          <a:noFill/>
        </p:spPr>
        <p:txBody>
          <a:bodyPr wrap="square">
            <a:spAutoFit/>
          </a:bodyPr>
          <a:lstStyle/>
          <a:p>
            <a:pPr algn="ctr"/>
            <a:r>
              <a:rPr lang="en-US" sz="2400" b="1" dirty="0"/>
              <a:t>Testing Data Set</a:t>
            </a:r>
          </a:p>
        </p:txBody>
      </p:sp>
      <p:sp>
        <p:nvSpPr>
          <p:cNvPr id="6" name="TextBox 5">
            <a:extLst>
              <a:ext uri="{FF2B5EF4-FFF2-40B4-BE49-F238E27FC236}">
                <a16:creationId xmlns:a16="http://schemas.microsoft.com/office/drawing/2014/main" id="{6E4F94CB-5B7A-4388-A06C-38884BF365F2}"/>
              </a:ext>
            </a:extLst>
          </p:cNvPr>
          <p:cNvSpPr txBox="1"/>
          <p:nvPr/>
        </p:nvSpPr>
        <p:spPr>
          <a:xfrm>
            <a:off x="1125745" y="2738876"/>
            <a:ext cx="4502991" cy="861774"/>
          </a:xfrm>
          <a:prstGeom prst="rect">
            <a:avLst/>
          </a:prstGeom>
          <a:noFill/>
        </p:spPr>
        <p:txBody>
          <a:bodyPr wrap="square" rtlCol="0">
            <a:spAutoFit/>
          </a:bodyPr>
          <a:lstStyle/>
          <a:p>
            <a:r>
              <a:rPr lang="en-US" b="1" dirty="0"/>
              <a:t>Georeferencing sampling</a:t>
            </a:r>
            <a:endParaRPr lang="en-US" dirty="0"/>
          </a:p>
          <a:p>
            <a:pPr marL="177800" indent="-177800">
              <a:buFont typeface="Wingdings" panose="05000000000000000000" pitchFamily="2" charset="2"/>
              <a:buChar char="§"/>
            </a:pPr>
            <a:r>
              <a:rPr lang="en-US" sz="1600" dirty="0"/>
              <a:t>Latitude and Longitude (</a:t>
            </a:r>
            <a:r>
              <a:rPr lang="en-US" sz="1600" dirty="0" err="1"/>
              <a:t>geocode.api</a:t>
            </a:r>
            <a:r>
              <a:rPr lang="en-US" sz="1600" dirty="0"/>
              <a:t>)</a:t>
            </a:r>
          </a:p>
          <a:p>
            <a:pPr marL="177800" indent="-177800">
              <a:buFont typeface="Wingdings" panose="05000000000000000000" pitchFamily="2" charset="2"/>
              <a:buChar char="§"/>
            </a:pPr>
            <a:r>
              <a:rPr lang="en-US" sz="1600" dirty="0"/>
              <a:t>With coordinates obtain altitude (</a:t>
            </a:r>
            <a:r>
              <a:rPr lang="en-US" sz="1600" dirty="0" err="1"/>
              <a:t>elevation.api</a:t>
            </a:r>
            <a:r>
              <a:rPr lang="en-US" sz="1600" dirty="0"/>
              <a:t>)</a:t>
            </a:r>
          </a:p>
        </p:txBody>
      </p:sp>
      <p:sp>
        <p:nvSpPr>
          <p:cNvPr id="12" name="TextBox 11">
            <a:extLst>
              <a:ext uri="{FF2B5EF4-FFF2-40B4-BE49-F238E27FC236}">
                <a16:creationId xmlns:a16="http://schemas.microsoft.com/office/drawing/2014/main" id="{57BFB8F6-73B2-44CF-A537-B8D8B80D3886}"/>
              </a:ext>
            </a:extLst>
          </p:cNvPr>
          <p:cNvSpPr txBox="1"/>
          <p:nvPr/>
        </p:nvSpPr>
        <p:spPr>
          <a:xfrm>
            <a:off x="1125745" y="1856613"/>
            <a:ext cx="4502991" cy="615553"/>
          </a:xfrm>
          <a:prstGeom prst="rect">
            <a:avLst/>
          </a:prstGeom>
          <a:noFill/>
        </p:spPr>
        <p:txBody>
          <a:bodyPr wrap="square" rtlCol="0">
            <a:spAutoFit/>
          </a:bodyPr>
          <a:lstStyle/>
          <a:p>
            <a:r>
              <a:rPr lang="en-US" b="1" dirty="0"/>
              <a:t>Test Sample</a:t>
            </a:r>
            <a:endParaRPr lang="en-US" dirty="0"/>
          </a:p>
          <a:p>
            <a:pPr marL="177800" indent="-177800">
              <a:buFont typeface="Wingdings" panose="05000000000000000000" pitchFamily="2" charset="2"/>
              <a:buChar char="§"/>
            </a:pPr>
            <a:r>
              <a:rPr lang="en-US" sz="1600" dirty="0"/>
              <a:t>1000 random records from same dataset</a:t>
            </a:r>
          </a:p>
        </p:txBody>
      </p:sp>
      <p:sp>
        <p:nvSpPr>
          <p:cNvPr id="16" name="TextBox 15">
            <a:extLst>
              <a:ext uri="{FF2B5EF4-FFF2-40B4-BE49-F238E27FC236}">
                <a16:creationId xmlns:a16="http://schemas.microsoft.com/office/drawing/2014/main" id="{FA0221FE-1A01-4B5E-AD52-C37448E5BA61}"/>
              </a:ext>
            </a:extLst>
          </p:cNvPr>
          <p:cNvSpPr txBox="1"/>
          <p:nvPr/>
        </p:nvSpPr>
        <p:spPr>
          <a:xfrm>
            <a:off x="1125745" y="3867359"/>
            <a:ext cx="4176251" cy="1354217"/>
          </a:xfrm>
          <a:prstGeom prst="rect">
            <a:avLst/>
          </a:prstGeom>
          <a:noFill/>
        </p:spPr>
        <p:txBody>
          <a:bodyPr wrap="square" rtlCol="0">
            <a:spAutoFit/>
          </a:bodyPr>
          <a:lstStyle/>
          <a:p>
            <a:r>
              <a:rPr lang="en-US" b="1" dirty="0"/>
              <a:t>Sample Cleansing</a:t>
            </a:r>
            <a:endParaRPr lang="en-US" dirty="0"/>
          </a:p>
          <a:p>
            <a:pPr marL="177800" indent="-177800">
              <a:buFont typeface="Wingdings" panose="05000000000000000000" pitchFamily="2" charset="2"/>
              <a:buChar char="§"/>
            </a:pPr>
            <a:r>
              <a:rPr lang="en-US" sz="1600" dirty="0"/>
              <a:t>Dropped records with no Latitude, Longitude or Altitude (</a:t>
            </a:r>
            <a:r>
              <a:rPr lang="en-US" sz="1600" dirty="0">
                <a:solidFill>
                  <a:srgbClr val="FF0000"/>
                </a:solidFill>
              </a:rPr>
              <a:t>30 </a:t>
            </a:r>
            <a:r>
              <a:rPr lang="en-US" sz="1600" dirty="0"/>
              <a:t>-&gt; </a:t>
            </a:r>
            <a:r>
              <a:rPr lang="en-US" sz="1600" dirty="0">
                <a:solidFill>
                  <a:srgbClr val="00B050"/>
                </a:solidFill>
              </a:rPr>
              <a:t>970</a:t>
            </a:r>
            <a:r>
              <a:rPr lang="en-US" sz="1600" dirty="0"/>
              <a:t>)</a:t>
            </a:r>
          </a:p>
          <a:p>
            <a:pPr marL="177800" indent="-177800">
              <a:buFont typeface="Wingdings" panose="05000000000000000000" pitchFamily="2" charset="2"/>
              <a:buChar char="§"/>
            </a:pPr>
            <a:r>
              <a:rPr lang="en-US" sz="1600" dirty="0"/>
              <a:t>Dropped “Canada” (</a:t>
            </a:r>
            <a:r>
              <a:rPr lang="en-US" sz="1600" dirty="0">
                <a:solidFill>
                  <a:srgbClr val="FF0000"/>
                </a:solidFill>
              </a:rPr>
              <a:t>5</a:t>
            </a:r>
            <a:r>
              <a:rPr lang="en-US" sz="1600" dirty="0"/>
              <a:t> -&gt; </a:t>
            </a:r>
            <a:r>
              <a:rPr lang="en-US" sz="1600" dirty="0">
                <a:solidFill>
                  <a:srgbClr val="00B050"/>
                </a:solidFill>
              </a:rPr>
              <a:t>965</a:t>
            </a:r>
            <a:r>
              <a:rPr lang="en-US" sz="1600" dirty="0"/>
              <a:t>)</a:t>
            </a:r>
          </a:p>
          <a:p>
            <a:pPr marL="177800" indent="-177800">
              <a:buFont typeface="Wingdings" panose="05000000000000000000" pitchFamily="2" charset="2"/>
              <a:buChar char="§"/>
            </a:pPr>
            <a:r>
              <a:rPr lang="en-US" sz="1600" dirty="0"/>
              <a:t>Only wines under $100usd (</a:t>
            </a:r>
            <a:r>
              <a:rPr lang="en-US" sz="1600" dirty="0">
                <a:solidFill>
                  <a:srgbClr val="FF0000"/>
                </a:solidFill>
              </a:rPr>
              <a:t>14 </a:t>
            </a:r>
            <a:r>
              <a:rPr lang="en-US" sz="1600" dirty="0"/>
              <a:t>-&gt; </a:t>
            </a:r>
            <a:r>
              <a:rPr lang="en-US" sz="1600" dirty="0">
                <a:solidFill>
                  <a:srgbClr val="00B050"/>
                </a:solidFill>
              </a:rPr>
              <a:t>936</a:t>
            </a:r>
            <a:r>
              <a:rPr lang="en-US" sz="1600" dirty="0"/>
              <a:t>)</a:t>
            </a:r>
          </a:p>
        </p:txBody>
      </p:sp>
      <p:graphicFrame>
        <p:nvGraphicFramePr>
          <p:cNvPr id="20" name="Chart 19">
            <a:extLst>
              <a:ext uri="{FF2B5EF4-FFF2-40B4-BE49-F238E27FC236}">
                <a16:creationId xmlns:a16="http://schemas.microsoft.com/office/drawing/2014/main" id="{9A2BB5EA-CB57-42EC-862D-F088B0295DA6}"/>
              </a:ext>
            </a:extLst>
          </p:cNvPr>
          <p:cNvGraphicFramePr/>
          <p:nvPr>
            <p:extLst>
              <p:ext uri="{D42A27DB-BD31-4B8C-83A1-F6EECF244321}">
                <p14:modId xmlns:p14="http://schemas.microsoft.com/office/powerpoint/2010/main" val="501334819"/>
              </p:ext>
            </p:extLst>
          </p:nvPr>
        </p:nvGraphicFramePr>
        <p:xfrm>
          <a:off x="3905044" y="872482"/>
          <a:ext cx="8128000" cy="541866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918268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5CC5E99-8644-492F-8F0D-C514BE40C588}"/>
              </a:ext>
            </a:extLst>
          </p:cNvPr>
          <p:cNvSpPr txBox="1"/>
          <p:nvPr/>
        </p:nvSpPr>
        <p:spPr>
          <a:xfrm>
            <a:off x="2214116" y="289469"/>
            <a:ext cx="7203694" cy="461665"/>
          </a:xfrm>
          <a:prstGeom prst="rect">
            <a:avLst/>
          </a:prstGeom>
          <a:noFill/>
        </p:spPr>
        <p:txBody>
          <a:bodyPr wrap="square">
            <a:spAutoFit/>
          </a:bodyPr>
          <a:lstStyle/>
          <a:p>
            <a:pPr algn="ctr"/>
            <a:r>
              <a:rPr lang="en-US" sz="2400" b="1" dirty="0"/>
              <a:t>Model 1 Testing Results</a:t>
            </a:r>
          </a:p>
        </p:txBody>
      </p:sp>
      <p:sp>
        <p:nvSpPr>
          <p:cNvPr id="16" name="TextBox 15">
            <a:extLst>
              <a:ext uri="{FF2B5EF4-FFF2-40B4-BE49-F238E27FC236}">
                <a16:creationId xmlns:a16="http://schemas.microsoft.com/office/drawing/2014/main" id="{1F96CEF8-DA9D-4555-AF22-B758F541BCD7}"/>
              </a:ext>
            </a:extLst>
          </p:cNvPr>
          <p:cNvSpPr txBox="1"/>
          <p:nvPr/>
        </p:nvSpPr>
        <p:spPr>
          <a:xfrm>
            <a:off x="1251063" y="5428420"/>
            <a:ext cx="4442371" cy="738664"/>
          </a:xfrm>
          <a:prstGeom prst="rect">
            <a:avLst/>
          </a:prstGeom>
          <a:noFill/>
        </p:spPr>
        <p:txBody>
          <a:bodyPr wrap="square" rtlCol="0">
            <a:spAutoFit/>
          </a:bodyPr>
          <a:lstStyle/>
          <a:p>
            <a:r>
              <a:rPr lang="en-US" sz="1400" b="1" i="1" dirty="0"/>
              <a:t>Price Forecast </a:t>
            </a:r>
            <a:r>
              <a:rPr lang="en-US" sz="1400" i="1" dirty="0"/>
              <a:t>= 0.51(Points) + .2148(Latitude) + .1092(Longitude) - (.0052)(Elevation) - (21.4376)(Australia) - (20.1779)(France) - (19.9438)(Italy) + (25.4182)(Spain) </a:t>
            </a:r>
          </a:p>
        </p:txBody>
      </p:sp>
      <p:pic>
        <p:nvPicPr>
          <p:cNvPr id="2" name="Picture 1">
            <a:extLst>
              <a:ext uri="{FF2B5EF4-FFF2-40B4-BE49-F238E27FC236}">
                <a16:creationId xmlns:a16="http://schemas.microsoft.com/office/drawing/2014/main" id="{08B1DA2E-77D5-4190-9A09-8A816CF731EB}"/>
              </a:ext>
            </a:extLst>
          </p:cNvPr>
          <p:cNvPicPr>
            <a:picLocks noChangeAspect="1"/>
          </p:cNvPicPr>
          <p:nvPr/>
        </p:nvPicPr>
        <p:blipFill>
          <a:blip r:embed="rId2"/>
          <a:stretch>
            <a:fillRect/>
          </a:stretch>
        </p:blipFill>
        <p:spPr>
          <a:xfrm>
            <a:off x="892474" y="1092207"/>
            <a:ext cx="4622978" cy="4314376"/>
          </a:xfrm>
          <a:prstGeom prst="rect">
            <a:avLst/>
          </a:prstGeom>
        </p:spPr>
      </p:pic>
      <p:sp>
        <p:nvSpPr>
          <p:cNvPr id="10" name="TextBox 9">
            <a:extLst>
              <a:ext uri="{FF2B5EF4-FFF2-40B4-BE49-F238E27FC236}">
                <a16:creationId xmlns:a16="http://schemas.microsoft.com/office/drawing/2014/main" id="{5FD124D0-FE01-4E07-AC2B-5D59D4B25924}"/>
              </a:ext>
            </a:extLst>
          </p:cNvPr>
          <p:cNvSpPr txBox="1"/>
          <p:nvPr/>
        </p:nvSpPr>
        <p:spPr>
          <a:xfrm>
            <a:off x="6781002" y="5428419"/>
            <a:ext cx="3530439" cy="646331"/>
          </a:xfrm>
          <a:prstGeom prst="rect">
            <a:avLst/>
          </a:prstGeom>
          <a:noFill/>
        </p:spPr>
        <p:txBody>
          <a:bodyPr wrap="square">
            <a:spAutoFit/>
          </a:bodyPr>
          <a:lstStyle/>
          <a:p>
            <a:r>
              <a:rPr lang="en-US" b="1" dirty="0"/>
              <a:t>MSE = 368.09077103952404</a:t>
            </a:r>
          </a:p>
          <a:p>
            <a:r>
              <a:rPr lang="en-US" b="1" dirty="0"/>
              <a:t>RMSE = +- 19.1856918311413</a:t>
            </a:r>
          </a:p>
        </p:txBody>
      </p:sp>
      <p:pic>
        <p:nvPicPr>
          <p:cNvPr id="6" name="Picture 5">
            <a:extLst>
              <a:ext uri="{FF2B5EF4-FFF2-40B4-BE49-F238E27FC236}">
                <a16:creationId xmlns:a16="http://schemas.microsoft.com/office/drawing/2014/main" id="{5FBF12C2-9AF6-4F48-A9DB-E0C9A906456A}"/>
              </a:ext>
            </a:extLst>
          </p:cNvPr>
          <p:cNvPicPr>
            <a:picLocks noChangeAspect="1"/>
          </p:cNvPicPr>
          <p:nvPr/>
        </p:nvPicPr>
        <p:blipFill rotWithShape="1">
          <a:blip r:embed="rId3"/>
          <a:srcRect t="2043"/>
          <a:stretch/>
        </p:blipFill>
        <p:spPr>
          <a:xfrm>
            <a:off x="6055301" y="1092207"/>
            <a:ext cx="4521679" cy="4258489"/>
          </a:xfrm>
          <a:prstGeom prst="rect">
            <a:avLst/>
          </a:prstGeom>
        </p:spPr>
      </p:pic>
      <p:sp>
        <p:nvSpPr>
          <p:cNvPr id="3" name="TextBox 2">
            <a:extLst>
              <a:ext uri="{FF2B5EF4-FFF2-40B4-BE49-F238E27FC236}">
                <a16:creationId xmlns:a16="http://schemas.microsoft.com/office/drawing/2014/main" id="{1B9BA84E-55E2-4C9E-B7E4-944AC28FB386}"/>
              </a:ext>
            </a:extLst>
          </p:cNvPr>
          <p:cNvSpPr txBox="1"/>
          <p:nvPr/>
        </p:nvSpPr>
        <p:spPr>
          <a:xfrm>
            <a:off x="7061863" y="1368804"/>
            <a:ext cx="861839" cy="276999"/>
          </a:xfrm>
          <a:prstGeom prst="rect">
            <a:avLst/>
          </a:prstGeom>
          <a:noFill/>
        </p:spPr>
        <p:txBody>
          <a:bodyPr wrap="none" rtlCol="0">
            <a:spAutoFit/>
          </a:bodyPr>
          <a:lstStyle/>
          <a:p>
            <a:r>
              <a:rPr lang="en-US" sz="1200" i="1" dirty="0"/>
              <a:t>Error as X2</a:t>
            </a:r>
          </a:p>
        </p:txBody>
      </p:sp>
    </p:spTree>
    <p:extLst>
      <p:ext uri="{BB962C8B-B14F-4D97-AF65-F5344CB8AC3E}">
        <p14:creationId xmlns:p14="http://schemas.microsoft.com/office/powerpoint/2010/main" val="23274052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5CC5E99-8644-492F-8F0D-C514BE40C588}"/>
              </a:ext>
            </a:extLst>
          </p:cNvPr>
          <p:cNvSpPr txBox="1"/>
          <p:nvPr/>
        </p:nvSpPr>
        <p:spPr>
          <a:xfrm>
            <a:off x="2214116" y="289469"/>
            <a:ext cx="7203694" cy="461665"/>
          </a:xfrm>
          <a:prstGeom prst="rect">
            <a:avLst/>
          </a:prstGeom>
          <a:noFill/>
        </p:spPr>
        <p:txBody>
          <a:bodyPr wrap="square">
            <a:spAutoFit/>
          </a:bodyPr>
          <a:lstStyle/>
          <a:p>
            <a:pPr algn="ctr"/>
            <a:r>
              <a:rPr lang="en-US" sz="2400" b="1" dirty="0"/>
              <a:t>Model 2 Testing Results</a:t>
            </a:r>
          </a:p>
        </p:txBody>
      </p:sp>
      <p:sp>
        <p:nvSpPr>
          <p:cNvPr id="19" name="TextBox 18">
            <a:extLst>
              <a:ext uri="{FF2B5EF4-FFF2-40B4-BE49-F238E27FC236}">
                <a16:creationId xmlns:a16="http://schemas.microsoft.com/office/drawing/2014/main" id="{0E3C3E33-1868-4CB3-975C-A3C54F43F2AC}"/>
              </a:ext>
            </a:extLst>
          </p:cNvPr>
          <p:cNvSpPr txBox="1"/>
          <p:nvPr/>
        </p:nvSpPr>
        <p:spPr>
          <a:xfrm>
            <a:off x="1486813" y="5673970"/>
            <a:ext cx="4329150" cy="307777"/>
          </a:xfrm>
          <a:prstGeom prst="rect">
            <a:avLst/>
          </a:prstGeom>
          <a:noFill/>
        </p:spPr>
        <p:txBody>
          <a:bodyPr wrap="square" rtlCol="0">
            <a:spAutoFit/>
          </a:bodyPr>
          <a:lstStyle/>
          <a:p>
            <a:r>
              <a:rPr lang="en-US" sz="1400" b="1" i="1" dirty="0"/>
              <a:t>Price Forecast </a:t>
            </a:r>
            <a:r>
              <a:rPr lang="en-US" sz="1400" i="1" dirty="0"/>
              <a:t>= -268.0631 + 3.4056(Points)</a:t>
            </a:r>
          </a:p>
        </p:txBody>
      </p:sp>
      <p:pic>
        <p:nvPicPr>
          <p:cNvPr id="4" name="Picture 3">
            <a:extLst>
              <a:ext uri="{FF2B5EF4-FFF2-40B4-BE49-F238E27FC236}">
                <a16:creationId xmlns:a16="http://schemas.microsoft.com/office/drawing/2014/main" id="{39AD5EA1-D3E7-4A3A-920D-75C7A851AC7C}"/>
              </a:ext>
            </a:extLst>
          </p:cNvPr>
          <p:cNvPicPr>
            <a:picLocks noChangeAspect="1"/>
          </p:cNvPicPr>
          <p:nvPr/>
        </p:nvPicPr>
        <p:blipFill>
          <a:blip r:embed="rId2"/>
          <a:stretch>
            <a:fillRect/>
          </a:stretch>
        </p:blipFill>
        <p:spPr>
          <a:xfrm>
            <a:off x="1056502" y="1269000"/>
            <a:ext cx="4595617" cy="4320000"/>
          </a:xfrm>
          <a:prstGeom prst="rect">
            <a:avLst/>
          </a:prstGeom>
        </p:spPr>
      </p:pic>
      <p:sp>
        <p:nvSpPr>
          <p:cNvPr id="12" name="TextBox 11">
            <a:extLst>
              <a:ext uri="{FF2B5EF4-FFF2-40B4-BE49-F238E27FC236}">
                <a16:creationId xmlns:a16="http://schemas.microsoft.com/office/drawing/2014/main" id="{E209542A-79BA-466C-8B98-8822F9DE4B95}"/>
              </a:ext>
            </a:extLst>
          </p:cNvPr>
          <p:cNvSpPr txBox="1"/>
          <p:nvPr/>
        </p:nvSpPr>
        <p:spPr>
          <a:xfrm>
            <a:off x="6839077" y="5504694"/>
            <a:ext cx="3805920" cy="646331"/>
          </a:xfrm>
          <a:prstGeom prst="rect">
            <a:avLst/>
          </a:prstGeom>
          <a:noFill/>
        </p:spPr>
        <p:txBody>
          <a:bodyPr wrap="square">
            <a:spAutoFit/>
          </a:bodyPr>
          <a:lstStyle/>
          <a:p>
            <a:r>
              <a:rPr lang="en-US" b="1" dirty="0"/>
              <a:t>MSE = 274.20792466784167</a:t>
            </a:r>
          </a:p>
          <a:p>
            <a:r>
              <a:rPr lang="en-US" b="1" dirty="0"/>
              <a:t>RMSE = +- 16.559224760472382</a:t>
            </a:r>
          </a:p>
        </p:txBody>
      </p:sp>
      <p:pic>
        <p:nvPicPr>
          <p:cNvPr id="8" name="Picture 7">
            <a:extLst>
              <a:ext uri="{FF2B5EF4-FFF2-40B4-BE49-F238E27FC236}">
                <a16:creationId xmlns:a16="http://schemas.microsoft.com/office/drawing/2014/main" id="{4CA73FE2-86D3-4141-919F-B24E7C9B5F5F}"/>
              </a:ext>
            </a:extLst>
          </p:cNvPr>
          <p:cNvPicPr>
            <a:picLocks noChangeAspect="1"/>
          </p:cNvPicPr>
          <p:nvPr/>
        </p:nvPicPr>
        <p:blipFill>
          <a:blip r:embed="rId3"/>
          <a:stretch>
            <a:fillRect/>
          </a:stretch>
        </p:blipFill>
        <p:spPr>
          <a:xfrm>
            <a:off x="6204997" y="1184694"/>
            <a:ext cx="4440000" cy="4320000"/>
          </a:xfrm>
          <a:prstGeom prst="rect">
            <a:avLst/>
          </a:prstGeom>
        </p:spPr>
      </p:pic>
      <p:sp>
        <p:nvSpPr>
          <p:cNvPr id="2" name="TextBox 1">
            <a:extLst>
              <a:ext uri="{FF2B5EF4-FFF2-40B4-BE49-F238E27FC236}">
                <a16:creationId xmlns:a16="http://schemas.microsoft.com/office/drawing/2014/main" id="{8C7FAB4B-5EBA-4E17-ADD1-E50CF4D4DB4A}"/>
              </a:ext>
            </a:extLst>
          </p:cNvPr>
          <p:cNvSpPr txBox="1"/>
          <p:nvPr/>
        </p:nvSpPr>
        <p:spPr>
          <a:xfrm>
            <a:off x="7061863" y="1368804"/>
            <a:ext cx="861839" cy="276999"/>
          </a:xfrm>
          <a:prstGeom prst="rect">
            <a:avLst/>
          </a:prstGeom>
          <a:noFill/>
        </p:spPr>
        <p:txBody>
          <a:bodyPr wrap="none" rtlCol="0">
            <a:spAutoFit/>
          </a:bodyPr>
          <a:lstStyle/>
          <a:p>
            <a:r>
              <a:rPr lang="en-US" sz="1200" i="1" dirty="0"/>
              <a:t>Error as X2</a:t>
            </a:r>
          </a:p>
        </p:txBody>
      </p:sp>
    </p:spTree>
    <p:extLst>
      <p:ext uri="{BB962C8B-B14F-4D97-AF65-F5344CB8AC3E}">
        <p14:creationId xmlns:p14="http://schemas.microsoft.com/office/powerpoint/2010/main" val="7180460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5CC5E99-8644-492F-8F0D-C514BE40C588}"/>
              </a:ext>
            </a:extLst>
          </p:cNvPr>
          <p:cNvSpPr txBox="1"/>
          <p:nvPr/>
        </p:nvSpPr>
        <p:spPr>
          <a:xfrm>
            <a:off x="2214116" y="289469"/>
            <a:ext cx="7203694" cy="461665"/>
          </a:xfrm>
          <a:prstGeom prst="rect">
            <a:avLst/>
          </a:prstGeom>
          <a:noFill/>
        </p:spPr>
        <p:txBody>
          <a:bodyPr wrap="square">
            <a:spAutoFit/>
          </a:bodyPr>
          <a:lstStyle/>
          <a:p>
            <a:pPr algn="ctr"/>
            <a:r>
              <a:rPr lang="en-US" sz="2400" b="1" dirty="0"/>
              <a:t>Model 3 Testing Results</a:t>
            </a:r>
          </a:p>
        </p:txBody>
      </p:sp>
      <p:sp>
        <p:nvSpPr>
          <p:cNvPr id="2" name="TextBox 1">
            <a:extLst>
              <a:ext uri="{FF2B5EF4-FFF2-40B4-BE49-F238E27FC236}">
                <a16:creationId xmlns:a16="http://schemas.microsoft.com/office/drawing/2014/main" id="{29C3A222-91C9-40B3-A9E2-19CF25C43B0E}"/>
              </a:ext>
            </a:extLst>
          </p:cNvPr>
          <p:cNvSpPr txBox="1"/>
          <p:nvPr/>
        </p:nvSpPr>
        <p:spPr>
          <a:xfrm>
            <a:off x="1480835" y="5695678"/>
            <a:ext cx="4477142" cy="523220"/>
          </a:xfrm>
          <a:prstGeom prst="rect">
            <a:avLst/>
          </a:prstGeom>
          <a:noFill/>
        </p:spPr>
        <p:txBody>
          <a:bodyPr wrap="square" rtlCol="0">
            <a:spAutoFit/>
          </a:bodyPr>
          <a:lstStyle/>
          <a:p>
            <a:r>
              <a:rPr lang="en-US" sz="1400" b="1" i="1" dirty="0"/>
              <a:t>Price Forecast </a:t>
            </a:r>
            <a:r>
              <a:rPr lang="en-US" sz="1400" i="1" dirty="0"/>
              <a:t>= -268.0631 + 3.4056(Points) + .0326(Latitude) - (.0175)(Longitude) - (.0025)(Elevation)</a:t>
            </a:r>
          </a:p>
        </p:txBody>
      </p:sp>
      <p:sp>
        <p:nvSpPr>
          <p:cNvPr id="11" name="TextBox 10">
            <a:extLst>
              <a:ext uri="{FF2B5EF4-FFF2-40B4-BE49-F238E27FC236}">
                <a16:creationId xmlns:a16="http://schemas.microsoft.com/office/drawing/2014/main" id="{D4C39EC9-6947-41FD-ADE1-5C58CE764EEB}"/>
              </a:ext>
            </a:extLst>
          </p:cNvPr>
          <p:cNvSpPr txBox="1"/>
          <p:nvPr/>
        </p:nvSpPr>
        <p:spPr>
          <a:xfrm>
            <a:off x="6760234" y="5572567"/>
            <a:ext cx="3950931" cy="646331"/>
          </a:xfrm>
          <a:prstGeom prst="rect">
            <a:avLst/>
          </a:prstGeom>
          <a:noFill/>
        </p:spPr>
        <p:txBody>
          <a:bodyPr wrap="square">
            <a:spAutoFit/>
          </a:bodyPr>
          <a:lstStyle/>
          <a:p>
            <a:r>
              <a:rPr lang="en-US" b="1" dirty="0"/>
              <a:t>MSE = 271.8739375731748</a:t>
            </a:r>
          </a:p>
          <a:p>
            <a:r>
              <a:rPr lang="en-US" b="1" dirty="0"/>
              <a:t>RMSE = +- 16.48860023086177</a:t>
            </a:r>
          </a:p>
        </p:txBody>
      </p:sp>
      <p:pic>
        <p:nvPicPr>
          <p:cNvPr id="6" name="Picture 5">
            <a:extLst>
              <a:ext uri="{FF2B5EF4-FFF2-40B4-BE49-F238E27FC236}">
                <a16:creationId xmlns:a16="http://schemas.microsoft.com/office/drawing/2014/main" id="{CD5DFF76-387F-4C98-977D-74B693F01CC2}"/>
              </a:ext>
            </a:extLst>
          </p:cNvPr>
          <p:cNvPicPr>
            <a:picLocks noChangeAspect="1"/>
          </p:cNvPicPr>
          <p:nvPr/>
        </p:nvPicPr>
        <p:blipFill>
          <a:blip r:embed="rId2"/>
          <a:stretch>
            <a:fillRect/>
          </a:stretch>
        </p:blipFill>
        <p:spPr>
          <a:xfrm>
            <a:off x="1074420" y="1335377"/>
            <a:ext cx="4504973" cy="4320000"/>
          </a:xfrm>
          <a:prstGeom prst="rect">
            <a:avLst/>
          </a:prstGeom>
        </p:spPr>
      </p:pic>
      <p:pic>
        <p:nvPicPr>
          <p:cNvPr id="10" name="Picture 9">
            <a:extLst>
              <a:ext uri="{FF2B5EF4-FFF2-40B4-BE49-F238E27FC236}">
                <a16:creationId xmlns:a16="http://schemas.microsoft.com/office/drawing/2014/main" id="{743E32BA-4F25-4F39-B39C-C7C244E1040E}"/>
              </a:ext>
            </a:extLst>
          </p:cNvPr>
          <p:cNvPicPr>
            <a:picLocks noChangeAspect="1"/>
          </p:cNvPicPr>
          <p:nvPr/>
        </p:nvPicPr>
        <p:blipFill>
          <a:blip r:embed="rId3"/>
          <a:stretch>
            <a:fillRect/>
          </a:stretch>
        </p:blipFill>
        <p:spPr>
          <a:xfrm>
            <a:off x="6096000" y="1316686"/>
            <a:ext cx="4523435" cy="4320000"/>
          </a:xfrm>
          <a:prstGeom prst="rect">
            <a:avLst/>
          </a:prstGeom>
        </p:spPr>
      </p:pic>
      <p:sp>
        <p:nvSpPr>
          <p:cNvPr id="3" name="TextBox 2">
            <a:extLst>
              <a:ext uri="{FF2B5EF4-FFF2-40B4-BE49-F238E27FC236}">
                <a16:creationId xmlns:a16="http://schemas.microsoft.com/office/drawing/2014/main" id="{A368548D-6DB0-47F8-8386-0E7570D8AD40}"/>
              </a:ext>
            </a:extLst>
          </p:cNvPr>
          <p:cNvSpPr txBox="1"/>
          <p:nvPr/>
        </p:nvSpPr>
        <p:spPr>
          <a:xfrm>
            <a:off x="7061863" y="1368804"/>
            <a:ext cx="861839" cy="276999"/>
          </a:xfrm>
          <a:prstGeom prst="rect">
            <a:avLst/>
          </a:prstGeom>
          <a:noFill/>
        </p:spPr>
        <p:txBody>
          <a:bodyPr wrap="none" rtlCol="0">
            <a:spAutoFit/>
          </a:bodyPr>
          <a:lstStyle/>
          <a:p>
            <a:r>
              <a:rPr lang="en-US" sz="1200" i="1" dirty="0"/>
              <a:t>Error as X2</a:t>
            </a:r>
          </a:p>
        </p:txBody>
      </p:sp>
    </p:spTree>
    <p:extLst>
      <p:ext uri="{BB962C8B-B14F-4D97-AF65-F5344CB8AC3E}">
        <p14:creationId xmlns:p14="http://schemas.microsoft.com/office/powerpoint/2010/main" val="7020087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5CC5E99-8644-492F-8F0D-C514BE40C588}"/>
              </a:ext>
            </a:extLst>
          </p:cNvPr>
          <p:cNvSpPr txBox="1"/>
          <p:nvPr/>
        </p:nvSpPr>
        <p:spPr>
          <a:xfrm>
            <a:off x="2550360" y="294752"/>
            <a:ext cx="7203694" cy="461665"/>
          </a:xfrm>
          <a:prstGeom prst="rect">
            <a:avLst/>
          </a:prstGeom>
          <a:noFill/>
        </p:spPr>
        <p:txBody>
          <a:bodyPr wrap="square">
            <a:spAutoFit/>
          </a:bodyPr>
          <a:lstStyle/>
          <a:p>
            <a:pPr algn="ctr"/>
            <a:r>
              <a:rPr lang="en-US" sz="2400" b="1" dirty="0"/>
              <a:t>Model 4 Testing Results</a:t>
            </a:r>
          </a:p>
        </p:txBody>
      </p:sp>
      <p:sp>
        <p:nvSpPr>
          <p:cNvPr id="6" name="TextBox 5">
            <a:extLst>
              <a:ext uri="{FF2B5EF4-FFF2-40B4-BE49-F238E27FC236}">
                <a16:creationId xmlns:a16="http://schemas.microsoft.com/office/drawing/2014/main" id="{69C36E40-FA7C-4CD0-AF59-330B9F92E62E}"/>
              </a:ext>
            </a:extLst>
          </p:cNvPr>
          <p:cNvSpPr txBox="1"/>
          <p:nvPr/>
        </p:nvSpPr>
        <p:spPr>
          <a:xfrm>
            <a:off x="1829819" y="5593111"/>
            <a:ext cx="3754021" cy="523220"/>
          </a:xfrm>
          <a:prstGeom prst="rect">
            <a:avLst/>
          </a:prstGeom>
          <a:noFill/>
        </p:spPr>
        <p:txBody>
          <a:bodyPr wrap="square" rtlCol="0">
            <a:spAutoFit/>
          </a:bodyPr>
          <a:lstStyle/>
          <a:p>
            <a:r>
              <a:rPr lang="en-US" sz="1400" b="1" i="1" dirty="0"/>
              <a:t>Price Forecast </a:t>
            </a:r>
            <a:r>
              <a:rPr lang="en-US" sz="1400" i="1" dirty="0"/>
              <a:t>= 0.3124(Points) + 6.5265(France) + 6.4399(Italy) + 8.2688(US) </a:t>
            </a:r>
          </a:p>
        </p:txBody>
      </p:sp>
      <p:sp>
        <p:nvSpPr>
          <p:cNvPr id="10" name="TextBox 9">
            <a:extLst>
              <a:ext uri="{FF2B5EF4-FFF2-40B4-BE49-F238E27FC236}">
                <a16:creationId xmlns:a16="http://schemas.microsoft.com/office/drawing/2014/main" id="{8997A262-C438-4493-B8F4-CC0D572E60A3}"/>
              </a:ext>
            </a:extLst>
          </p:cNvPr>
          <p:cNvSpPr txBox="1"/>
          <p:nvPr/>
        </p:nvSpPr>
        <p:spPr>
          <a:xfrm>
            <a:off x="7174302" y="5531555"/>
            <a:ext cx="4500113" cy="646331"/>
          </a:xfrm>
          <a:prstGeom prst="rect">
            <a:avLst/>
          </a:prstGeom>
          <a:noFill/>
        </p:spPr>
        <p:txBody>
          <a:bodyPr wrap="square">
            <a:spAutoFit/>
          </a:bodyPr>
          <a:lstStyle/>
          <a:p>
            <a:r>
              <a:rPr lang="en-US" b="1" dirty="0"/>
              <a:t>MSE = 362.7593081679807</a:t>
            </a:r>
          </a:p>
          <a:p>
            <a:r>
              <a:rPr lang="en-US" b="1" dirty="0"/>
              <a:t>RMSE = +- 19.04624131339254</a:t>
            </a:r>
          </a:p>
        </p:txBody>
      </p:sp>
      <p:pic>
        <p:nvPicPr>
          <p:cNvPr id="7" name="Picture 6">
            <a:extLst>
              <a:ext uri="{FF2B5EF4-FFF2-40B4-BE49-F238E27FC236}">
                <a16:creationId xmlns:a16="http://schemas.microsoft.com/office/drawing/2014/main" id="{8AD7112F-1E50-4914-962C-D0867B8765D1}"/>
              </a:ext>
            </a:extLst>
          </p:cNvPr>
          <p:cNvPicPr>
            <a:picLocks noChangeAspect="1"/>
          </p:cNvPicPr>
          <p:nvPr/>
        </p:nvPicPr>
        <p:blipFill>
          <a:blip r:embed="rId2"/>
          <a:stretch>
            <a:fillRect/>
          </a:stretch>
        </p:blipFill>
        <p:spPr>
          <a:xfrm>
            <a:off x="1271741" y="1196807"/>
            <a:ext cx="4470628" cy="4320000"/>
          </a:xfrm>
          <a:prstGeom prst="rect">
            <a:avLst/>
          </a:prstGeom>
        </p:spPr>
      </p:pic>
      <p:pic>
        <p:nvPicPr>
          <p:cNvPr id="11" name="Picture 10">
            <a:extLst>
              <a:ext uri="{FF2B5EF4-FFF2-40B4-BE49-F238E27FC236}">
                <a16:creationId xmlns:a16="http://schemas.microsoft.com/office/drawing/2014/main" id="{4AC33909-FF78-4399-AE41-E4AD56F2869B}"/>
              </a:ext>
            </a:extLst>
          </p:cNvPr>
          <p:cNvPicPr>
            <a:picLocks noChangeAspect="1"/>
          </p:cNvPicPr>
          <p:nvPr/>
        </p:nvPicPr>
        <p:blipFill rotWithShape="1">
          <a:blip r:embed="rId3"/>
          <a:srcRect b="1505"/>
          <a:stretch/>
        </p:blipFill>
        <p:spPr>
          <a:xfrm>
            <a:off x="6425052" y="1196807"/>
            <a:ext cx="4410192" cy="4320000"/>
          </a:xfrm>
          <a:prstGeom prst="rect">
            <a:avLst/>
          </a:prstGeom>
        </p:spPr>
      </p:pic>
      <p:sp>
        <p:nvSpPr>
          <p:cNvPr id="2" name="TextBox 1">
            <a:extLst>
              <a:ext uri="{FF2B5EF4-FFF2-40B4-BE49-F238E27FC236}">
                <a16:creationId xmlns:a16="http://schemas.microsoft.com/office/drawing/2014/main" id="{A1FCC80A-ECD8-4B34-AC86-595002D1777E}"/>
              </a:ext>
            </a:extLst>
          </p:cNvPr>
          <p:cNvSpPr txBox="1"/>
          <p:nvPr/>
        </p:nvSpPr>
        <p:spPr>
          <a:xfrm>
            <a:off x="7061863" y="1368804"/>
            <a:ext cx="861839" cy="276999"/>
          </a:xfrm>
          <a:prstGeom prst="rect">
            <a:avLst/>
          </a:prstGeom>
          <a:noFill/>
        </p:spPr>
        <p:txBody>
          <a:bodyPr wrap="none" rtlCol="0">
            <a:spAutoFit/>
          </a:bodyPr>
          <a:lstStyle/>
          <a:p>
            <a:r>
              <a:rPr lang="en-US" sz="1200" i="1" dirty="0"/>
              <a:t>Error as X2</a:t>
            </a:r>
          </a:p>
        </p:txBody>
      </p:sp>
    </p:spTree>
    <p:extLst>
      <p:ext uri="{BB962C8B-B14F-4D97-AF65-F5344CB8AC3E}">
        <p14:creationId xmlns:p14="http://schemas.microsoft.com/office/powerpoint/2010/main" val="37047421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5CC5E99-8644-492F-8F0D-C514BE40C588}"/>
              </a:ext>
            </a:extLst>
          </p:cNvPr>
          <p:cNvSpPr txBox="1"/>
          <p:nvPr/>
        </p:nvSpPr>
        <p:spPr>
          <a:xfrm>
            <a:off x="2277376" y="206371"/>
            <a:ext cx="7203694" cy="461665"/>
          </a:xfrm>
          <a:prstGeom prst="rect">
            <a:avLst/>
          </a:prstGeom>
          <a:noFill/>
        </p:spPr>
        <p:txBody>
          <a:bodyPr wrap="square">
            <a:spAutoFit/>
          </a:bodyPr>
          <a:lstStyle/>
          <a:p>
            <a:pPr algn="ctr"/>
            <a:r>
              <a:rPr lang="en-US" sz="2400" b="1" dirty="0"/>
              <a:t>Conclusions</a:t>
            </a:r>
          </a:p>
        </p:txBody>
      </p:sp>
      <p:sp>
        <p:nvSpPr>
          <p:cNvPr id="2" name="TextBox 1">
            <a:extLst>
              <a:ext uri="{FF2B5EF4-FFF2-40B4-BE49-F238E27FC236}">
                <a16:creationId xmlns:a16="http://schemas.microsoft.com/office/drawing/2014/main" id="{66BD2129-7330-489A-B2F4-C946204E8D2A}"/>
              </a:ext>
            </a:extLst>
          </p:cNvPr>
          <p:cNvSpPr txBox="1"/>
          <p:nvPr/>
        </p:nvSpPr>
        <p:spPr>
          <a:xfrm>
            <a:off x="876299" y="792689"/>
            <a:ext cx="10439402" cy="5755422"/>
          </a:xfrm>
          <a:prstGeom prst="rect">
            <a:avLst/>
          </a:prstGeom>
          <a:noFill/>
        </p:spPr>
        <p:txBody>
          <a:bodyPr wrap="square" rtlCol="0">
            <a:spAutoFit/>
          </a:bodyPr>
          <a:lstStyle/>
          <a:p>
            <a:pPr marL="177800" indent="-177800">
              <a:buFont typeface="Wingdings" panose="05000000000000000000" pitchFamily="2" charset="2"/>
              <a:buChar char="§"/>
            </a:pPr>
            <a:r>
              <a:rPr lang="en-US" sz="1600" dirty="0"/>
              <a:t>Overall, the models are more accurate for wine bottles priced between $20 and $60. </a:t>
            </a:r>
          </a:p>
          <a:p>
            <a:pPr marL="177800" indent="-177800">
              <a:buFont typeface="Wingdings" panose="05000000000000000000" pitchFamily="2" charset="2"/>
              <a:buChar char="§"/>
            </a:pPr>
            <a:endParaRPr lang="en-US" sz="1600" dirty="0"/>
          </a:p>
          <a:p>
            <a:pPr marL="177800" indent="-177800">
              <a:buFont typeface="Wingdings" panose="05000000000000000000" pitchFamily="2" charset="2"/>
              <a:buChar char="§"/>
            </a:pPr>
            <a:r>
              <a:rPr lang="en-US" sz="1600" dirty="0"/>
              <a:t>Model 4 can be adjusted for better fit. It also depicts two price clusters: 1) High price wines: USA, Italy and France and 2) Low Price wines: Argentina, Australia and Spain.</a:t>
            </a:r>
          </a:p>
          <a:p>
            <a:pPr marL="177800" indent="-177800">
              <a:buFont typeface="Wingdings" panose="05000000000000000000" pitchFamily="2" charset="2"/>
              <a:buChar char="§"/>
            </a:pPr>
            <a:endParaRPr lang="en-US" sz="1600" dirty="0"/>
          </a:p>
          <a:p>
            <a:pPr marL="177800" indent="-177800">
              <a:buFont typeface="Wingdings" panose="05000000000000000000" pitchFamily="2" charset="2"/>
              <a:buChar char="§"/>
            </a:pPr>
            <a:r>
              <a:rPr lang="en-US" sz="1600" dirty="0"/>
              <a:t>A larger sample data set could result in a more promising model. Our sample was limited due to budget constraints.</a:t>
            </a:r>
          </a:p>
          <a:p>
            <a:pPr marL="177800" indent="-177800">
              <a:buFont typeface="Wingdings" panose="05000000000000000000" pitchFamily="2" charset="2"/>
              <a:buChar char="§"/>
            </a:pPr>
            <a:endParaRPr lang="en-US" sz="1600" dirty="0"/>
          </a:p>
          <a:p>
            <a:pPr marL="177800" indent="-177800">
              <a:buFont typeface="Wingdings" panose="05000000000000000000" pitchFamily="2" charset="2"/>
              <a:buChar char="§"/>
            </a:pPr>
            <a:r>
              <a:rPr lang="en-US" sz="1600" dirty="0"/>
              <a:t>Wine tasting ‘ratings’ seems to be an important contributor to wine prices. Future research could establish if </a:t>
            </a:r>
            <a:r>
              <a:rPr lang="en-US" sz="1600" i="1" dirty="0"/>
              <a:t>better ratings contribute to higher prices </a:t>
            </a:r>
            <a:r>
              <a:rPr lang="en-US" sz="1600" dirty="0"/>
              <a:t>or </a:t>
            </a:r>
            <a:r>
              <a:rPr lang="en-US" sz="1600" i="1" dirty="0"/>
              <a:t>if higher prices contribute to better ratings</a:t>
            </a:r>
            <a:r>
              <a:rPr lang="en-US" sz="1600" dirty="0"/>
              <a:t>. Regardless, wine producers need to pay close attention to reviews. On the other hand, wine consumers can rely on ratings when purchasing wine but keeping in mind that there are diminishing returns as the price continues to increase. </a:t>
            </a:r>
          </a:p>
          <a:p>
            <a:pPr marL="177800" indent="-177800">
              <a:buFont typeface="Wingdings" panose="05000000000000000000" pitchFamily="2" charset="2"/>
              <a:buChar char="§"/>
            </a:pPr>
            <a:endParaRPr lang="en-US" sz="1600" dirty="0"/>
          </a:p>
          <a:p>
            <a:pPr marL="177800" indent="-177800">
              <a:buFont typeface="Wingdings" panose="05000000000000000000" pitchFamily="2" charset="2"/>
              <a:buChar char="§"/>
            </a:pPr>
            <a:r>
              <a:rPr lang="en-US" sz="1600" dirty="0"/>
              <a:t>Other factors not considered in our study should be observed to have a more solid model, as for example: grape variety, harvest year, winery years of operation as well as weather variables per region like rain per year and temperature.</a:t>
            </a:r>
          </a:p>
          <a:p>
            <a:pPr marL="177800" indent="-177800">
              <a:buFont typeface="Wingdings" panose="05000000000000000000" pitchFamily="2" charset="2"/>
              <a:buChar char="§"/>
            </a:pPr>
            <a:endParaRPr lang="en-US" sz="1600" dirty="0"/>
          </a:p>
          <a:p>
            <a:pPr marL="177800" indent="-177800">
              <a:buFont typeface="Wingdings" panose="05000000000000000000" pitchFamily="2" charset="2"/>
              <a:buChar char="§"/>
            </a:pPr>
            <a:r>
              <a:rPr lang="en-US" sz="1600" dirty="0"/>
              <a:t>Even though the wine market is considered as a global market, our research shows </a:t>
            </a:r>
            <a:r>
              <a:rPr lang="en-US" sz="1600" i="1" dirty="0"/>
              <a:t>prices per country </a:t>
            </a:r>
            <a:r>
              <a:rPr lang="en-US" sz="1600" dirty="0"/>
              <a:t>are independent, maybe influenced by local market dynamics. Thus, pricing models per country could be done at later stage. </a:t>
            </a:r>
          </a:p>
          <a:p>
            <a:endParaRPr lang="en-US" sz="1600" dirty="0"/>
          </a:p>
          <a:p>
            <a:pPr marL="177800" indent="-177800">
              <a:buFont typeface="Wingdings" panose="05000000000000000000" pitchFamily="2" charset="2"/>
              <a:buChar char="§"/>
            </a:pPr>
            <a:r>
              <a:rPr lang="en-US" sz="1600" dirty="0"/>
              <a:t>Future research could be done by reframing the question as </a:t>
            </a:r>
            <a:r>
              <a:rPr lang="en-US" sz="1600" i="1" dirty="0"/>
              <a:t>what is the probability this is a good wine</a:t>
            </a:r>
            <a:r>
              <a:rPr lang="en-US" sz="1600" dirty="0"/>
              <a:t>? Using a log regression and factors such as price, ratings, country of origin, etc. could give us a probability of success. </a:t>
            </a:r>
          </a:p>
          <a:p>
            <a:pPr marL="177800" indent="-177800">
              <a:buFont typeface="Wingdings" panose="05000000000000000000" pitchFamily="2" charset="2"/>
              <a:buChar char="§"/>
            </a:pPr>
            <a:endParaRPr lang="en-US" sz="1600" dirty="0"/>
          </a:p>
          <a:p>
            <a:pPr marL="177800" indent="-177800">
              <a:buFont typeface="Wingdings" panose="05000000000000000000" pitchFamily="2" charset="2"/>
              <a:buChar char="§"/>
            </a:pPr>
            <a:r>
              <a:rPr lang="en-US" sz="1600" dirty="0"/>
              <a:t>As there are diminishing returns for taste rating, another approach could be to use an optimization model that seeks to </a:t>
            </a:r>
            <a:r>
              <a:rPr lang="en-US" sz="1600" i="1" dirty="0"/>
              <a:t>maximize rating while minimizing price </a:t>
            </a:r>
            <a:r>
              <a:rPr lang="en-US" sz="1600" dirty="0"/>
              <a:t>to pursue </a:t>
            </a:r>
            <a:r>
              <a:rPr lang="en-US" sz="1600" i="1" dirty="0"/>
              <a:t>best value deals</a:t>
            </a:r>
            <a:r>
              <a:rPr lang="en-US" sz="1600" dirty="0"/>
              <a:t>. </a:t>
            </a:r>
          </a:p>
        </p:txBody>
      </p:sp>
    </p:spTree>
    <p:extLst>
      <p:ext uri="{BB962C8B-B14F-4D97-AF65-F5344CB8AC3E}">
        <p14:creationId xmlns:p14="http://schemas.microsoft.com/office/powerpoint/2010/main" val="31256022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Red Wine Grapes – Altitude Brewing &amp; Supply">
            <a:extLst>
              <a:ext uri="{FF2B5EF4-FFF2-40B4-BE49-F238E27FC236}">
                <a16:creationId xmlns:a16="http://schemas.microsoft.com/office/drawing/2014/main" id="{4D4853D9-7DC7-4BBC-B51D-4888A75D3CF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41948"/>
          <a:stretch/>
        </p:blipFill>
        <p:spPr bwMode="auto">
          <a:xfrm>
            <a:off x="7210876" y="0"/>
            <a:ext cx="4981124"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8EB6996B-395F-4D39-AD20-8B695C3D86B8}"/>
              </a:ext>
            </a:extLst>
          </p:cNvPr>
          <p:cNvSpPr txBox="1"/>
          <p:nvPr/>
        </p:nvSpPr>
        <p:spPr>
          <a:xfrm>
            <a:off x="540589" y="1898050"/>
            <a:ext cx="6119003" cy="2923877"/>
          </a:xfrm>
          <a:prstGeom prst="rect">
            <a:avLst/>
          </a:prstGeom>
          <a:noFill/>
        </p:spPr>
        <p:txBody>
          <a:bodyPr wrap="square" rtlCol="0">
            <a:spAutoFit/>
          </a:bodyPr>
          <a:lstStyle/>
          <a:p>
            <a:r>
              <a:rPr lang="en-US" sz="3200" b="1" dirty="0"/>
              <a:t>Can we predict the price of wine?</a:t>
            </a:r>
          </a:p>
          <a:p>
            <a:endParaRPr lang="en-US" sz="3200" b="1" dirty="0"/>
          </a:p>
          <a:p>
            <a:pPr marL="457200" indent="-457200">
              <a:buFont typeface="Wingdings" panose="05000000000000000000" pitchFamily="2" charset="2"/>
              <a:buChar char="§"/>
            </a:pPr>
            <a:r>
              <a:rPr lang="en-US" sz="2400" dirty="0"/>
              <a:t>What factors influence pricing?</a:t>
            </a:r>
          </a:p>
          <a:p>
            <a:pPr marL="457200" indent="-457200">
              <a:buFont typeface="Wingdings" panose="05000000000000000000" pitchFamily="2" charset="2"/>
              <a:buChar char="§"/>
            </a:pPr>
            <a:endParaRPr lang="en-US" sz="2400" dirty="0"/>
          </a:p>
          <a:p>
            <a:pPr marL="457200" indent="-457200">
              <a:buFont typeface="Wingdings" panose="05000000000000000000" pitchFamily="2" charset="2"/>
              <a:buChar char="§"/>
            </a:pPr>
            <a:r>
              <a:rPr lang="en-US" sz="2400" dirty="0"/>
              <a:t>Can we determine if we are getting a good deal for our money when purchasing a bottle of wine? </a:t>
            </a:r>
          </a:p>
        </p:txBody>
      </p:sp>
    </p:spTree>
    <p:extLst>
      <p:ext uri="{BB962C8B-B14F-4D97-AF65-F5344CB8AC3E}">
        <p14:creationId xmlns:p14="http://schemas.microsoft.com/office/powerpoint/2010/main" val="36081797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1266" name="Picture 2" descr="Sabes cuántos colores puede tener el vino? | Vivanco">
            <a:extLst>
              <a:ext uri="{FF2B5EF4-FFF2-40B4-BE49-F238E27FC236}">
                <a16:creationId xmlns:a16="http://schemas.microsoft.com/office/drawing/2014/main" id="{4149263F-901D-4864-B181-3F1C2ECE863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5667" b="79"/>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3CBA3330-03CF-48C0-B400-878DA43997EC}"/>
              </a:ext>
            </a:extLst>
          </p:cNvPr>
          <p:cNvSpPr txBox="1"/>
          <p:nvPr/>
        </p:nvSpPr>
        <p:spPr>
          <a:xfrm>
            <a:off x="9646445" y="4437874"/>
            <a:ext cx="1696529" cy="1754326"/>
          </a:xfrm>
          <a:prstGeom prst="rect">
            <a:avLst/>
          </a:prstGeom>
          <a:noFill/>
          <a:ln w="38100">
            <a:solidFill>
              <a:srgbClr val="F4F0ED"/>
            </a:solidFill>
          </a:ln>
        </p:spPr>
        <p:txBody>
          <a:bodyPr wrap="square" rtlCol="0">
            <a:spAutoFit/>
          </a:bodyPr>
          <a:lstStyle/>
          <a:p>
            <a:r>
              <a:rPr lang="es-MX" b="1" u="sng" dirty="0">
                <a:solidFill>
                  <a:schemeClr val="bg1"/>
                </a:solidFill>
              </a:rPr>
              <a:t>Grupo 1:</a:t>
            </a:r>
            <a:endParaRPr lang="es-MX" b="1" dirty="0">
              <a:solidFill>
                <a:schemeClr val="bg1"/>
              </a:solidFill>
            </a:endParaRPr>
          </a:p>
          <a:p>
            <a:r>
              <a:rPr lang="es-MX" b="1" dirty="0">
                <a:solidFill>
                  <a:schemeClr val="bg1"/>
                </a:solidFill>
              </a:rPr>
              <a:t>Cintia Mercado</a:t>
            </a:r>
          </a:p>
          <a:p>
            <a:r>
              <a:rPr lang="es-MX" b="1" dirty="0">
                <a:solidFill>
                  <a:schemeClr val="bg1"/>
                </a:solidFill>
              </a:rPr>
              <a:t>Mariana Revilla</a:t>
            </a:r>
          </a:p>
          <a:p>
            <a:r>
              <a:rPr lang="es-MX" b="1" dirty="0">
                <a:solidFill>
                  <a:schemeClr val="bg1"/>
                </a:solidFill>
              </a:rPr>
              <a:t>Eduardo Garza</a:t>
            </a:r>
          </a:p>
          <a:p>
            <a:endParaRPr lang="es-MX" b="1" dirty="0">
              <a:solidFill>
                <a:schemeClr val="bg1"/>
              </a:solidFill>
            </a:endParaRPr>
          </a:p>
          <a:p>
            <a:r>
              <a:rPr lang="es-MX" b="1" dirty="0">
                <a:solidFill>
                  <a:schemeClr val="bg1"/>
                </a:solidFill>
              </a:rPr>
              <a:t>Agosto 8, 2020</a:t>
            </a:r>
            <a:endParaRPr lang="en-US" b="1" dirty="0">
              <a:solidFill>
                <a:schemeClr val="bg1"/>
              </a:solidFill>
            </a:endParaRPr>
          </a:p>
        </p:txBody>
      </p:sp>
    </p:spTree>
    <p:extLst>
      <p:ext uri="{BB962C8B-B14F-4D97-AF65-F5344CB8AC3E}">
        <p14:creationId xmlns:p14="http://schemas.microsoft.com/office/powerpoint/2010/main" val="25968702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New Data Mining Method Offers Easier Access to Epic's Massive Data ...">
            <a:extLst>
              <a:ext uri="{FF2B5EF4-FFF2-40B4-BE49-F238E27FC236}">
                <a16:creationId xmlns:a16="http://schemas.microsoft.com/office/drawing/2014/main" id="{D2E5212A-C179-4609-816A-FEE3948C792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 r="48213"/>
          <a:stretch/>
        </p:blipFill>
        <p:spPr bwMode="auto">
          <a:xfrm>
            <a:off x="7062019" y="0"/>
            <a:ext cx="5129981"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378CA67-93EA-402F-87AA-0B15A415E67D}"/>
              </a:ext>
            </a:extLst>
          </p:cNvPr>
          <p:cNvSpPr txBox="1"/>
          <p:nvPr/>
        </p:nvSpPr>
        <p:spPr>
          <a:xfrm>
            <a:off x="454324" y="397055"/>
            <a:ext cx="6119003" cy="5509200"/>
          </a:xfrm>
          <a:prstGeom prst="rect">
            <a:avLst/>
          </a:prstGeom>
          <a:noFill/>
        </p:spPr>
        <p:txBody>
          <a:bodyPr wrap="square" rtlCol="0">
            <a:spAutoFit/>
          </a:bodyPr>
          <a:lstStyle/>
          <a:p>
            <a:r>
              <a:rPr lang="en-US" sz="3200" b="1" dirty="0"/>
              <a:t>Data Set</a:t>
            </a:r>
          </a:p>
          <a:p>
            <a:endParaRPr lang="en-US" sz="3200" b="1" dirty="0"/>
          </a:p>
          <a:p>
            <a:pPr marL="457200" indent="-457200">
              <a:buFont typeface="Wingdings" panose="05000000000000000000" pitchFamily="2" charset="2"/>
              <a:buChar char="§"/>
            </a:pPr>
            <a:r>
              <a:rPr lang="en-US" sz="2400" dirty="0"/>
              <a:t>Open Data @ Kaggle.com</a:t>
            </a:r>
          </a:p>
          <a:p>
            <a:pPr marL="457200" indent="-457200">
              <a:buFont typeface="Wingdings" panose="05000000000000000000" pitchFamily="2" charset="2"/>
              <a:buChar char="§"/>
            </a:pPr>
            <a:r>
              <a:rPr lang="en-US" sz="2400" dirty="0"/>
              <a:t>150,930 records:</a:t>
            </a:r>
          </a:p>
          <a:p>
            <a:pPr marL="914400" lvl="1" indent="-457200">
              <a:buFont typeface="Wingdings" panose="05000000000000000000" pitchFamily="2" charset="2"/>
              <a:buChar char="§"/>
            </a:pPr>
            <a:r>
              <a:rPr lang="en-US" sz="2400" dirty="0"/>
              <a:t>Wine</a:t>
            </a:r>
          </a:p>
          <a:p>
            <a:pPr marL="914400" lvl="1" indent="-457200">
              <a:buFont typeface="Wingdings" panose="05000000000000000000" pitchFamily="2" charset="2"/>
              <a:buChar char="§"/>
            </a:pPr>
            <a:r>
              <a:rPr lang="en-US" sz="2400" dirty="0"/>
              <a:t>Country</a:t>
            </a:r>
          </a:p>
          <a:p>
            <a:pPr marL="914400" lvl="1" indent="-457200">
              <a:buFont typeface="Wingdings" panose="05000000000000000000" pitchFamily="2" charset="2"/>
              <a:buChar char="§"/>
            </a:pPr>
            <a:r>
              <a:rPr lang="en-US" sz="2400" dirty="0"/>
              <a:t>Description</a:t>
            </a:r>
          </a:p>
          <a:p>
            <a:pPr marL="914400" lvl="1" indent="-457200">
              <a:buFont typeface="Wingdings" panose="05000000000000000000" pitchFamily="2" charset="2"/>
              <a:buChar char="§"/>
            </a:pPr>
            <a:r>
              <a:rPr lang="en-US" sz="2400" dirty="0"/>
              <a:t>Grading (points)</a:t>
            </a:r>
          </a:p>
          <a:p>
            <a:pPr marL="914400" lvl="1" indent="-457200">
              <a:buFont typeface="Wingdings" panose="05000000000000000000" pitchFamily="2" charset="2"/>
              <a:buChar char="§"/>
            </a:pPr>
            <a:r>
              <a:rPr lang="en-US" sz="2400" dirty="0"/>
              <a:t>Price</a:t>
            </a:r>
          </a:p>
          <a:p>
            <a:pPr marL="914400" lvl="1" indent="-457200">
              <a:buFont typeface="Wingdings" panose="05000000000000000000" pitchFamily="2" charset="2"/>
              <a:buChar char="§"/>
            </a:pPr>
            <a:r>
              <a:rPr lang="en-US" sz="2400" dirty="0"/>
              <a:t>Province</a:t>
            </a:r>
          </a:p>
          <a:p>
            <a:pPr marL="914400" lvl="1" indent="-457200">
              <a:buFont typeface="Wingdings" panose="05000000000000000000" pitchFamily="2" charset="2"/>
              <a:buChar char="§"/>
            </a:pPr>
            <a:r>
              <a:rPr lang="en-US" sz="2400" dirty="0"/>
              <a:t>Region_1</a:t>
            </a:r>
          </a:p>
          <a:p>
            <a:pPr marL="914400" lvl="1" indent="-457200">
              <a:buFont typeface="Wingdings" panose="05000000000000000000" pitchFamily="2" charset="2"/>
              <a:buChar char="§"/>
            </a:pPr>
            <a:r>
              <a:rPr lang="en-US" sz="2400" dirty="0"/>
              <a:t>Region_2</a:t>
            </a:r>
          </a:p>
          <a:p>
            <a:pPr marL="914400" lvl="1" indent="-457200">
              <a:buFont typeface="Wingdings" panose="05000000000000000000" pitchFamily="2" charset="2"/>
              <a:buChar char="§"/>
            </a:pPr>
            <a:r>
              <a:rPr lang="en-US" sz="2400" dirty="0"/>
              <a:t>Grape variety </a:t>
            </a:r>
          </a:p>
          <a:p>
            <a:pPr marL="914400" lvl="1" indent="-457200">
              <a:buFont typeface="Wingdings" panose="05000000000000000000" pitchFamily="2" charset="2"/>
              <a:buChar char="§"/>
            </a:pPr>
            <a:r>
              <a:rPr lang="en-US" sz="2400" dirty="0"/>
              <a:t>Winery  </a:t>
            </a:r>
          </a:p>
        </p:txBody>
      </p:sp>
    </p:spTree>
    <p:extLst>
      <p:ext uri="{BB962C8B-B14F-4D97-AF65-F5344CB8AC3E}">
        <p14:creationId xmlns:p14="http://schemas.microsoft.com/office/powerpoint/2010/main" val="34683995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378CA67-93EA-402F-87AA-0B15A415E67D}"/>
              </a:ext>
            </a:extLst>
          </p:cNvPr>
          <p:cNvSpPr txBox="1"/>
          <p:nvPr/>
        </p:nvSpPr>
        <p:spPr>
          <a:xfrm>
            <a:off x="856891" y="1445054"/>
            <a:ext cx="4502991" cy="1200329"/>
          </a:xfrm>
          <a:prstGeom prst="rect">
            <a:avLst/>
          </a:prstGeom>
          <a:noFill/>
        </p:spPr>
        <p:txBody>
          <a:bodyPr wrap="square" rtlCol="0">
            <a:spAutoFit/>
          </a:bodyPr>
          <a:lstStyle/>
          <a:p>
            <a:r>
              <a:rPr lang="en-US" b="1" dirty="0"/>
              <a:t>Data Cleansing</a:t>
            </a:r>
            <a:endParaRPr lang="en-US" dirty="0"/>
          </a:p>
          <a:p>
            <a:pPr marL="177800" indent="-177800">
              <a:buFont typeface="Wingdings" panose="05000000000000000000" pitchFamily="2" charset="2"/>
              <a:buChar char="§"/>
            </a:pPr>
            <a:r>
              <a:rPr lang="en-US" dirty="0"/>
              <a:t>Dropped ID, description, region_2</a:t>
            </a:r>
          </a:p>
          <a:p>
            <a:pPr marL="177800" indent="-177800">
              <a:buFont typeface="Wingdings" panose="05000000000000000000" pitchFamily="2" charset="2"/>
              <a:buChar char="§"/>
            </a:pPr>
            <a:r>
              <a:rPr lang="en-US" dirty="0"/>
              <a:t>Dropped </a:t>
            </a:r>
            <a:r>
              <a:rPr lang="en-US" dirty="0" err="1"/>
              <a:t>NaNs</a:t>
            </a:r>
            <a:endParaRPr lang="en-US" dirty="0"/>
          </a:p>
          <a:p>
            <a:pPr marL="177800" indent="-177800">
              <a:buFont typeface="Wingdings" panose="05000000000000000000" pitchFamily="2" charset="2"/>
              <a:buChar char="§"/>
            </a:pPr>
            <a:r>
              <a:rPr lang="en-US" dirty="0"/>
              <a:t>Re-ordered </a:t>
            </a:r>
            <a:r>
              <a:rPr lang="en-US" dirty="0" err="1"/>
              <a:t>DataFrame</a:t>
            </a:r>
            <a:r>
              <a:rPr lang="en-US" dirty="0"/>
              <a:t> </a:t>
            </a:r>
          </a:p>
        </p:txBody>
      </p:sp>
      <p:pic>
        <p:nvPicPr>
          <p:cNvPr id="2" name="Picture 1">
            <a:extLst>
              <a:ext uri="{FF2B5EF4-FFF2-40B4-BE49-F238E27FC236}">
                <a16:creationId xmlns:a16="http://schemas.microsoft.com/office/drawing/2014/main" id="{6B19924F-28C8-4D27-AEF8-B3C01E66958E}"/>
              </a:ext>
            </a:extLst>
          </p:cNvPr>
          <p:cNvPicPr>
            <a:picLocks noChangeAspect="1"/>
          </p:cNvPicPr>
          <p:nvPr/>
        </p:nvPicPr>
        <p:blipFill rotWithShape="1">
          <a:blip r:embed="rId2"/>
          <a:srcRect l="639" r="13724" b="4504"/>
          <a:stretch/>
        </p:blipFill>
        <p:spPr>
          <a:xfrm>
            <a:off x="4779035" y="1406610"/>
            <a:ext cx="6613585" cy="1256077"/>
          </a:xfrm>
          <a:prstGeom prst="rect">
            <a:avLst/>
          </a:prstGeom>
          <a:ln>
            <a:solidFill>
              <a:schemeClr val="tx2"/>
            </a:solidFill>
          </a:ln>
        </p:spPr>
      </p:pic>
      <p:sp>
        <p:nvSpPr>
          <p:cNvPr id="5" name="TextBox 4">
            <a:extLst>
              <a:ext uri="{FF2B5EF4-FFF2-40B4-BE49-F238E27FC236}">
                <a16:creationId xmlns:a16="http://schemas.microsoft.com/office/drawing/2014/main" id="{C1786226-0B1B-4865-B5AE-DB9D4EF81C35}"/>
              </a:ext>
            </a:extLst>
          </p:cNvPr>
          <p:cNvSpPr txBox="1"/>
          <p:nvPr/>
        </p:nvSpPr>
        <p:spPr>
          <a:xfrm>
            <a:off x="856891" y="3887608"/>
            <a:ext cx="4502991" cy="1200329"/>
          </a:xfrm>
          <a:prstGeom prst="rect">
            <a:avLst/>
          </a:prstGeom>
          <a:noFill/>
        </p:spPr>
        <p:txBody>
          <a:bodyPr wrap="square" rtlCol="0">
            <a:spAutoFit/>
          </a:bodyPr>
          <a:lstStyle/>
          <a:p>
            <a:r>
              <a:rPr lang="en-US" b="1" dirty="0"/>
              <a:t>Georeferencing sampling</a:t>
            </a:r>
            <a:endParaRPr lang="en-US" dirty="0"/>
          </a:p>
          <a:p>
            <a:pPr marL="177800" indent="-177800">
              <a:buFont typeface="Wingdings" panose="05000000000000000000" pitchFamily="2" charset="2"/>
              <a:buChar char="§"/>
            </a:pPr>
            <a:r>
              <a:rPr lang="en-US" dirty="0"/>
              <a:t>Latitude and Longitude (</a:t>
            </a:r>
            <a:r>
              <a:rPr lang="en-US" dirty="0" err="1"/>
              <a:t>geocode.api</a:t>
            </a:r>
            <a:r>
              <a:rPr lang="en-US" dirty="0"/>
              <a:t>)</a:t>
            </a:r>
          </a:p>
          <a:p>
            <a:pPr marL="177800" indent="-177800">
              <a:buFont typeface="Wingdings" panose="05000000000000000000" pitchFamily="2" charset="2"/>
              <a:buChar char="§"/>
            </a:pPr>
            <a:r>
              <a:rPr lang="en-US" dirty="0"/>
              <a:t>With coordinates obtain altitude (</a:t>
            </a:r>
            <a:r>
              <a:rPr lang="en-US" dirty="0" err="1"/>
              <a:t>elevation.api</a:t>
            </a:r>
            <a:r>
              <a:rPr lang="en-US" dirty="0"/>
              <a:t>)</a:t>
            </a:r>
          </a:p>
        </p:txBody>
      </p:sp>
      <p:pic>
        <p:nvPicPr>
          <p:cNvPr id="7" name="Picture 6">
            <a:extLst>
              <a:ext uri="{FF2B5EF4-FFF2-40B4-BE49-F238E27FC236}">
                <a16:creationId xmlns:a16="http://schemas.microsoft.com/office/drawing/2014/main" id="{3D6FEFDC-DD77-47E1-AAFD-BC8FEE73DDAC}"/>
              </a:ext>
            </a:extLst>
          </p:cNvPr>
          <p:cNvPicPr>
            <a:picLocks noChangeAspect="1"/>
          </p:cNvPicPr>
          <p:nvPr/>
        </p:nvPicPr>
        <p:blipFill>
          <a:blip r:embed="rId3"/>
          <a:stretch>
            <a:fillRect/>
          </a:stretch>
        </p:blipFill>
        <p:spPr>
          <a:xfrm>
            <a:off x="4779035" y="4117369"/>
            <a:ext cx="6780363" cy="740807"/>
          </a:xfrm>
          <a:prstGeom prst="rect">
            <a:avLst/>
          </a:prstGeom>
          <a:ln>
            <a:solidFill>
              <a:schemeClr val="tx2"/>
            </a:solidFill>
          </a:ln>
        </p:spPr>
      </p:pic>
      <p:sp>
        <p:nvSpPr>
          <p:cNvPr id="8" name="TextBox 7">
            <a:extLst>
              <a:ext uri="{FF2B5EF4-FFF2-40B4-BE49-F238E27FC236}">
                <a16:creationId xmlns:a16="http://schemas.microsoft.com/office/drawing/2014/main" id="{36F414C6-A2D3-4247-AD99-DC49A3DBF029}"/>
              </a:ext>
            </a:extLst>
          </p:cNvPr>
          <p:cNvSpPr txBox="1"/>
          <p:nvPr/>
        </p:nvSpPr>
        <p:spPr>
          <a:xfrm>
            <a:off x="856891" y="3033203"/>
            <a:ext cx="4502991" cy="646331"/>
          </a:xfrm>
          <a:prstGeom prst="rect">
            <a:avLst/>
          </a:prstGeom>
          <a:noFill/>
        </p:spPr>
        <p:txBody>
          <a:bodyPr wrap="square" rtlCol="0">
            <a:spAutoFit/>
          </a:bodyPr>
          <a:lstStyle/>
          <a:p>
            <a:r>
              <a:rPr lang="en-US" b="1" dirty="0"/>
              <a:t>Sampling</a:t>
            </a:r>
            <a:endParaRPr lang="en-US" dirty="0"/>
          </a:p>
          <a:p>
            <a:pPr marL="177800" indent="-177800">
              <a:buFont typeface="Wingdings" panose="05000000000000000000" pitchFamily="2" charset="2"/>
              <a:buChar char="§"/>
            </a:pPr>
            <a:r>
              <a:rPr lang="en-US" dirty="0"/>
              <a:t>3000 random records </a:t>
            </a:r>
          </a:p>
        </p:txBody>
      </p:sp>
      <p:pic>
        <p:nvPicPr>
          <p:cNvPr id="10" name="Picture 9">
            <a:extLst>
              <a:ext uri="{FF2B5EF4-FFF2-40B4-BE49-F238E27FC236}">
                <a16:creationId xmlns:a16="http://schemas.microsoft.com/office/drawing/2014/main" id="{74DC0423-E6C9-4977-8942-0A6F4EAA6DB3}"/>
              </a:ext>
            </a:extLst>
          </p:cNvPr>
          <p:cNvPicPr>
            <a:picLocks noChangeAspect="1"/>
          </p:cNvPicPr>
          <p:nvPr/>
        </p:nvPicPr>
        <p:blipFill rotWithShape="1">
          <a:blip r:embed="rId4"/>
          <a:srcRect l="357" b="38499"/>
          <a:stretch/>
        </p:blipFill>
        <p:spPr>
          <a:xfrm>
            <a:off x="4779035" y="2946310"/>
            <a:ext cx="6406461" cy="820116"/>
          </a:xfrm>
          <a:prstGeom prst="rect">
            <a:avLst/>
          </a:prstGeom>
          <a:ln>
            <a:solidFill>
              <a:schemeClr val="tx2"/>
            </a:solidFill>
          </a:ln>
        </p:spPr>
      </p:pic>
      <p:sp>
        <p:nvSpPr>
          <p:cNvPr id="9" name="TextBox 8">
            <a:extLst>
              <a:ext uri="{FF2B5EF4-FFF2-40B4-BE49-F238E27FC236}">
                <a16:creationId xmlns:a16="http://schemas.microsoft.com/office/drawing/2014/main" id="{D6F8C3C2-F383-4EEB-9CB9-C1448E319320}"/>
              </a:ext>
            </a:extLst>
          </p:cNvPr>
          <p:cNvSpPr txBox="1"/>
          <p:nvPr/>
        </p:nvSpPr>
        <p:spPr>
          <a:xfrm>
            <a:off x="856891" y="335538"/>
            <a:ext cx="6096000" cy="584775"/>
          </a:xfrm>
          <a:prstGeom prst="rect">
            <a:avLst/>
          </a:prstGeom>
          <a:noFill/>
        </p:spPr>
        <p:txBody>
          <a:bodyPr wrap="square">
            <a:spAutoFit/>
          </a:bodyPr>
          <a:lstStyle/>
          <a:p>
            <a:r>
              <a:rPr lang="en-US" sz="3200" b="1" dirty="0"/>
              <a:t>Our Sample </a:t>
            </a:r>
          </a:p>
        </p:txBody>
      </p:sp>
    </p:spTree>
    <p:extLst>
      <p:ext uri="{BB962C8B-B14F-4D97-AF65-F5344CB8AC3E}">
        <p14:creationId xmlns:p14="http://schemas.microsoft.com/office/powerpoint/2010/main" val="36494347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descr="A screenshot of a cell phone&#10;&#10;Description automatically generated">
            <a:extLst>
              <a:ext uri="{FF2B5EF4-FFF2-40B4-BE49-F238E27FC236}">
                <a16:creationId xmlns:a16="http://schemas.microsoft.com/office/drawing/2014/main" id="{72A2367C-0FC0-428B-98B5-1B60E92A65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41135" y="571824"/>
            <a:ext cx="3776975" cy="2832732"/>
          </a:xfrm>
          <a:prstGeom prst="rect">
            <a:avLst/>
          </a:prstGeom>
        </p:spPr>
      </p:pic>
      <p:sp>
        <p:nvSpPr>
          <p:cNvPr id="4" name="TextBox 3">
            <a:extLst>
              <a:ext uri="{FF2B5EF4-FFF2-40B4-BE49-F238E27FC236}">
                <a16:creationId xmlns:a16="http://schemas.microsoft.com/office/drawing/2014/main" id="{9E54A4F1-E705-44DF-8E51-FABAEDFE4FFD}"/>
              </a:ext>
            </a:extLst>
          </p:cNvPr>
          <p:cNvSpPr txBox="1"/>
          <p:nvPr/>
        </p:nvSpPr>
        <p:spPr>
          <a:xfrm>
            <a:off x="1000663" y="730035"/>
            <a:ext cx="5543910" cy="2585323"/>
          </a:xfrm>
          <a:prstGeom prst="rect">
            <a:avLst/>
          </a:prstGeom>
          <a:noFill/>
        </p:spPr>
        <p:txBody>
          <a:bodyPr wrap="square" rtlCol="0">
            <a:spAutoFit/>
          </a:bodyPr>
          <a:lstStyle/>
          <a:p>
            <a:r>
              <a:rPr lang="en-US" b="1" dirty="0"/>
              <a:t>Sample Cleansing</a:t>
            </a:r>
            <a:endParaRPr lang="en-US" dirty="0"/>
          </a:p>
          <a:p>
            <a:pPr marL="177800" indent="-177800">
              <a:buFont typeface="Wingdings" panose="05000000000000000000" pitchFamily="2" charset="2"/>
              <a:buChar char="§"/>
            </a:pPr>
            <a:r>
              <a:rPr lang="en-US" dirty="0"/>
              <a:t>Dropped records with no Latitude, Longitude or Altitude (</a:t>
            </a:r>
            <a:r>
              <a:rPr lang="en-US" dirty="0">
                <a:solidFill>
                  <a:srgbClr val="FF0000"/>
                </a:solidFill>
              </a:rPr>
              <a:t>88 </a:t>
            </a:r>
            <a:r>
              <a:rPr lang="en-US" dirty="0"/>
              <a:t>-&gt; </a:t>
            </a:r>
            <a:r>
              <a:rPr lang="en-US" dirty="0">
                <a:solidFill>
                  <a:srgbClr val="00B050"/>
                </a:solidFill>
              </a:rPr>
              <a:t>2,912</a:t>
            </a:r>
            <a:r>
              <a:rPr lang="en-US" dirty="0"/>
              <a:t>)</a:t>
            </a:r>
          </a:p>
          <a:p>
            <a:pPr marL="177800" indent="-177800">
              <a:buFont typeface="Wingdings" panose="05000000000000000000" pitchFamily="2" charset="2"/>
              <a:buChar char="§"/>
            </a:pPr>
            <a:endParaRPr lang="en-US" dirty="0"/>
          </a:p>
          <a:p>
            <a:pPr marL="177800" indent="-177800">
              <a:buFont typeface="Wingdings" panose="05000000000000000000" pitchFamily="2" charset="2"/>
              <a:buChar char="§"/>
            </a:pPr>
            <a:r>
              <a:rPr lang="en-US" dirty="0"/>
              <a:t>Dropped “Canada” due to low number of observations (</a:t>
            </a:r>
            <a:r>
              <a:rPr lang="en-US" dirty="0">
                <a:solidFill>
                  <a:srgbClr val="FF0000"/>
                </a:solidFill>
              </a:rPr>
              <a:t>3</a:t>
            </a:r>
            <a:r>
              <a:rPr lang="en-US" dirty="0"/>
              <a:t> -&gt; </a:t>
            </a:r>
            <a:r>
              <a:rPr lang="en-US" dirty="0">
                <a:solidFill>
                  <a:srgbClr val="00B050"/>
                </a:solidFill>
              </a:rPr>
              <a:t>2909</a:t>
            </a:r>
            <a:r>
              <a:rPr lang="en-US" dirty="0"/>
              <a:t>)</a:t>
            </a:r>
          </a:p>
          <a:p>
            <a:pPr marL="177800" indent="-177800">
              <a:buFont typeface="Wingdings" panose="05000000000000000000" pitchFamily="2" charset="2"/>
              <a:buChar char="§"/>
            </a:pPr>
            <a:endParaRPr lang="en-US" dirty="0"/>
          </a:p>
          <a:p>
            <a:pPr marL="177800" indent="-177800">
              <a:buFont typeface="Wingdings" panose="05000000000000000000" pitchFamily="2" charset="2"/>
              <a:buChar char="§"/>
            </a:pPr>
            <a:r>
              <a:rPr lang="en-US" dirty="0"/>
              <a:t>Focused on wines under $100usd (</a:t>
            </a:r>
            <a:r>
              <a:rPr lang="en-US" dirty="0">
                <a:solidFill>
                  <a:srgbClr val="FF0000"/>
                </a:solidFill>
              </a:rPr>
              <a:t>100 </a:t>
            </a:r>
            <a:r>
              <a:rPr lang="en-US" dirty="0"/>
              <a:t>-&gt; </a:t>
            </a:r>
            <a:r>
              <a:rPr lang="en-US" dirty="0">
                <a:solidFill>
                  <a:srgbClr val="00B050"/>
                </a:solidFill>
              </a:rPr>
              <a:t>2,809</a:t>
            </a:r>
            <a:r>
              <a:rPr lang="en-US" dirty="0"/>
              <a:t>)</a:t>
            </a:r>
          </a:p>
          <a:p>
            <a:pPr marL="177800" indent="-177800">
              <a:buFont typeface="Wingdings" panose="05000000000000000000" pitchFamily="2" charset="2"/>
              <a:buChar char="§"/>
            </a:pPr>
            <a:endParaRPr lang="en-US" dirty="0"/>
          </a:p>
        </p:txBody>
      </p:sp>
      <p:sp>
        <p:nvSpPr>
          <p:cNvPr id="14" name="TextBox 13">
            <a:extLst>
              <a:ext uri="{FF2B5EF4-FFF2-40B4-BE49-F238E27FC236}">
                <a16:creationId xmlns:a16="http://schemas.microsoft.com/office/drawing/2014/main" id="{2F68DCB8-63E7-497A-98FF-0E589F8E9D78}"/>
              </a:ext>
            </a:extLst>
          </p:cNvPr>
          <p:cNvSpPr txBox="1"/>
          <p:nvPr/>
        </p:nvSpPr>
        <p:spPr>
          <a:xfrm>
            <a:off x="7386996" y="3499008"/>
            <a:ext cx="3830309" cy="1200329"/>
          </a:xfrm>
          <a:prstGeom prst="rect">
            <a:avLst/>
          </a:prstGeom>
          <a:noFill/>
        </p:spPr>
        <p:txBody>
          <a:bodyPr wrap="square">
            <a:spAutoFit/>
          </a:bodyPr>
          <a:lstStyle/>
          <a:p>
            <a:r>
              <a:rPr lang="en-US" sz="1200" i="1" dirty="0"/>
              <a:t>The lower quartile of price is: 18.0</a:t>
            </a:r>
          </a:p>
          <a:p>
            <a:r>
              <a:rPr lang="en-US" sz="1200" i="1" dirty="0"/>
              <a:t>The upper quartile of price is: 46.0</a:t>
            </a:r>
          </a:p>
          <a:p>
            <a:r>
              <a:rPr lang="en-US" sz="1200" i="1" dirty="0"/>
              <a:t>The interquartile range of price is: 28.0</a:t>
            </a:r>
          </a:p>
          <a:p>
            <a:r>
              <a:rPr lang="en-US" sz="1200" i="1" dirty="0"/>
              <a:t>The </a:t>
            </a:r>
            <a:r>
              <a:rPr lang="en-US" sz="1200" i="1" dirty="0" err="1"/>
              <a:t>the</a:t>
            </a:r>
            <a:r>
              <a:rPr lang="en-US" sz="1200" i="1" dirty="0"/>
              <a:t> median of price is: 30.0 </a:t>
            </a:r>
          </a:p>
          <a:p>
            <a:r>
              <a:rPr lang="en-US" sz="1200" i="1" dirty="0"/>
              <a:t>Values below -24.0 could be outliers. (zero)</a:t>
            </a:r>
          </a:p>
          <a:p>
            <a:r>
              <a:rPr lang="en-US" sz="1200" i="1" dirty="0"/>
              <a:t>Values above 88.0 could be outliers.</a:t>
            </a:r>
          </a:p>
        </p:txBody>
      </p:sp>
      <p:pic>
        <p:nvPicPr>
          <p:cNvPr id="16" name="Picture 15" descr="A screenshot of a cell phone&#10;&#10;Description automatically generated">
            <a:extLst>
              <a:ext uri="{FF2B5EF4-FFF2-40B4-BE49-F238E27FC236}">
                <a16:creationId xmlns:a16="http://schemas.microsoft.com/office/drawing/2014/main" id="{F0E90E2F-1FB2-4420-A073-0F5EF0ADFD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9897" y="3003770"/>
            <a:ext cx="5072330" cy="3804248"/>
          </a:xfrm>
          <a:prstGeom prst="rect">
            <a:avLst/>
          </a:prstGeom>
        </p:spPr>
      </p:pic>
      <p:cxnSp>
        <p:nvCxnSpPr>
          <p:cNvPr id="18" name="Straight Arrow Connector 17">
            <a:extLst>
              <a:ext uri="{FF2B5EF4-FFF2-40B4-BE49-F238E27FC236}">
                <a16:creationId xmlns:a16="http://schemas.microsoft.com/office/drawing/2014/main" id="{A2C74384-D1FB-4834-8EBE-B4319C615688}"/>
              </a:ext>
            </a:extLst>
          </p:cNvPr>
          <p:cNvCxnSpPr>
            <a:cxnSpLocks/>
          </p:cNvCxnSpPr>
          <p:nvPr/>
        </p:nvCxnSpPr>
        <p:spPr>
          <a:xfrm>
            <a:off x="5819954" y="2909980"/>
            <a:ext cx="1132936"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ECC1BDB6-CD6D-4D1D-869F-F288F114F00D}"/>
              </a:ext>
            </a:extLst>
          </p:cNvPr>
          <p:cNvSpPr/>
          <p:nvPr/>
        </p:nvSpPr>
        <p:spPr>
          <a:xfrm>
            <a:off x="7320951" y="624244"/>
            <a:ext cx="3617344" cy="416977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Arrow Connector 22">
            <a:extLst>
              <a:ext uri="{FF2B5EF4-FFF2-40B4-BE49-F238E27FC236}">
                <a16:creationId xmlns:a16="http://schemas.microsoft.com/office/drawing/2014/main" id="{A5A0E0B1-D61E-4BD3-9DB4-8E8135A3BF88}"/>
              </a:ext>
            </a:extLst>
          </p:cNvPr>
          <p:cNvCxnSpPr>
            <a:cxnSpLocks/>
          </p:cNvCxnSpPr>
          <p:nvPr/>
        </p:nvCxnSpPr>
        <p:spPr>
          <a:xfrm>
            <a:off x="5819954" y="5955104"/>
            <a:ext cx="1132936"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18AA37DF-18F9-4746-AE78-A796F910C9F5}"/>
              </a:ext>
            </a:extLst>
          </p:cNvPr>
          <p:cNvSpPr txBox="1"/>
          <p:nvPr/>
        </p:nvSpPr>
        <p:spPr>
          <a:xfrm>
            <a:off x="7194426" y="5227172"/>
            <a:ext cx="4796284" cy="1477328"/>
          </a:xfrm>
          <a:prstGeom prst="rect">
            <a:avLst/>
          </a:prstGeom>
          <a:noFill/>
        </p:spPr>
        <p:txBody>
          <a:bodyPr wrap="square">
            <a:spAutoFit/>
          </a:bodyPr>
          <a:lstStyle/>
          <a:p>
            <a:pPr marL="177800" indent="-177800">
              <a:buFont typeface="Wingdings" panose="05000000000000000000" pitchFamily="2" charset="2"/>
              <a:buChar char="§"/>
            </a:pPr>
            <a:r>
              <a:rPr lang="en-US" dirty="0"/>
              <a:t>2,809 wines</a:t>
            </a:r>
          </a:p>
          <a:p>
            <a:pPr marL="177800" indent="-177800">
              <a:buFont typeface="Wingdings" panose="05000000000000000000" pitchFamily="2" charset="2"/>
              <a:buChar char="§"/>
            </a:pPr>
            <a:r>
              <a:rPr lang="en-US" dirty="0"/>
              <a:t>1,791 wineries</a:t>
            </a:r>
          </a:p>
          <a:p>
            <a:pPr marL="177800" indent="-177800">
              <a:buFont typeface="Wingdings" panose="05000000000000000000" pitchFamily="2" charset="2"/>
              <a:buChar char="§"/>
            </a:pPr>
            <a:r>
              <a:rPr lang="en-US" dirty="0"/>
              <a:t>172 varieties of wine </a:t>
            </a:r>
          </a:p>
          <a:p>
            <a:pPr marL="177800" indent="-177800">
              <a:buFont typeface="Wingdings" panose="05000000000000000000" pitchFamily="2" charset="2"/>
              <a:buChar char="§"/>
            </a:pPr>
            <a:r>
              <a:rPr lang="en-US" dirty="0"/>
              <a:t>6 countries</a:t>
            </a:r>
          </a:p>
          <a:p>
            <a:pPr marL="177800" indent="-177800">
              <a:buFont typeface="Wingdings" panose="05000000000000000000" pitchFamily="2" charset="2"/>
              <a:buChar char="§"/>
            </a:pPr>
            <a:r>
              <a:rPr lang="en-US" dirty="0"/>
              <a:t>48  provinces</a:t>
            </a:r>
          </a:p>
        </p:txBody>
      </p:sp>
      <p:sp>
        <p:nvSpPr>
          <p:cNvPr id="27" name="TextBox 26">
            <a:extLst>
              <a:ext uri="{FF2B5EF4-FFF2-40B4-BE49-F238E27FC236}">
                <a16:creationId xmlns:a16="http://schemas.microsoft.com/office/drawing/2014/main" id="{89B66813-BAF4-4EB7-8190-3A0AC39AC40A}"/>
              </a:ext>
            </a:extLst>
          </p:cNvPr>
          <p:cNvSpPr txBox="1"/>
          <p:nvPr/>
        </p:nvSpPr>
        <p:spPr>
          <a:xfrm>
            <a:off x="7194426" y="4963583"/>
            <a:ext cx="4698521" cy="369332"/>
          </a:xfrm>
          <a:prstGeom prst="rect">
            <a:avLst/>
          </a:prstGeom>
          <a:noFill/>
        </p:spPr>
        <p:txBody>
          <a:bodyPr wrap="square">
            <a:spAutoFit/>
          </a:bodyPr>
          <a:lstStyle/>
          <a:p>
            <a:r>
              <a:rPr lang="en-US" b="1" dirty="0"/>
              <a:t>Final Sample</a:t>
            </a:r>
            <a:endParaRPr lang="en-US" dirty="0"/>
          </a:p>
        </p:txBody>
      </p:sp>
      <p:sp>
        <p:nvSpPr>
          <p:cNvPr id="2" name="TextBox 1">
            <a:extLst>
              <a:ext uri="{FF2B5EF4-FFF2-40B4-BE49-F238E27FC236}">
                <a16:creationId xmlns:a16="http://schemas.microsoft.com/office/drawing/2014/main" id="{45FF828C-EBD9-4777-B21B-8F9FE45D86AE}"/>
              </a:ext>
            </a:extLst>
          </p:cNvPr>
          <p:cNvSpPr txBox="1"/>
          <p:nvPr/>
        </p:nvSpPr>
        <p:spPr>
          <a:xfrm>
            <a:off x="945941" y="86265"/>
            <a:ext cx="6096000" cy="584775"/>
          </a:xfrm>
          <a:prstGeom prst="rect">
            <a:avLst/>
          </a:prstGeom>
          <a:noFill/>
        </p:spPr>
        <p:txBody>
          <a:bodyPr wrap="square">
            <a:spAutoFit/>
          </a:bodyPr>
          <a:lstStyle/>
          <a:p>
            <a:r>
              <a:rPr lang="en-US" sz="3200" b="1" dirty="0"/>
              <a:t>Our Sample </a:t>
            </a:r>
          </a:p>
        </p:txBody>
      </p:sp>
    </p:spTree>
    <p:extLst>
      <p:ext uri="{BB962C8B-B14F-4D97-AF65-F5344CB8AC3E}">
        <p14:creationId xmlns:p14="http://schemas.microsoft.com/office/powerpoint/2010/main" val="16530693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E54A4F1-E705-44DF-8E51-FABAEDFE4FFD}"/>
              </a:ext>
            </a:extLst>
          </p:cNvPr>
          <p:cNvSpPr txBox="1"/>
          <p:nvPr/>
        </p:nvSpPr>
        <p:spPr>
          <a:xfrm>
            <a:off x="544096" y="258456"/>
            <a:ext cx="5543910" cy="369332"/>
          </a:xfrm>
          <a:prstGeom prst="rect">
            <a:avLst/>
          </a:prstGeom>
          <a:noFill/>
        </p:spPr>
        <p:txBody>
          <a:bodyPr wrap="square" rtlCol="0">
            <a:spAutoFit/>
          </a:bodyPr>
          <a:lstStyle/>
          <a:p>
            <a:r>
              <a:rPr lang="en-US" b="1" dirty="0"/>
              <a:t>Sample Description</a:t>
            </a:r>
            <a:endParaRPr lang="en-US" dirty="0"/>
          </a:p>
        </p:txBody>
      </p:sp>
      <p:pic>
        <p:nvPicPr>
          <p:cNvPr id="2" name="Picture 1">
            <a:extLst>
              <a:ext uri="{FF2B5EF4-FFF2-40B4-BE49-F238E27FC236}">
                <a16:creationId xmlns:a16="http://schemas.microsoft.com/office/drawing/2014/main" id="{1877E81F-99E9-4616-B655-DB9DA974921A}"/>
              </a:ext>
            </a:extLst>
          </p:cNvPr>
          <p:cNvPicPr>
            <a:picLocks noChangeAspect="1"/>
          </p:cNvPicPr>
          <p:nvPr/>
        </p:nvPicPr>
        <p:blipFill>
          <a:blip r:embed="rId2"/>
          <a:stretch>
            <a:fillRect/>
          </a:stretch>
        </p:blipFill>
        <p:spPr>
          <a:xfrm>
            <a:off x="544096" y="737056"/>
            <a:ext cx="5419635" cy="2758677"/>
          </a:xfrm>
          <a:prstGeom prst="rect">
            <a:avLst/>
          </a:prstGeom>
          <a:ln>
            <a:solidFill>
              <a:schemeClr val="tx2"/>
            </a:solidFill>
          </a:ln>
        </p:spPr>
      </p:pic>
      <p:pic>
        <p:nvPicPr>
          <p:cNvPr id="3" name="Picture 2">
            <a:extLst>
              <a:ext uri="{FF2B5EF4-FFF2-40B4-BE49-F238E27FC236}">
                <a16:creationId xmlns:a16="http://schemas.microsoft.com/office/drawing/2014/main" id="{A7163F1E-633D-4BCF-BD7A-A1EC1CB7BFE3}"/>
              </a:ext>
            </a:extLst>
          </p:cNvPr>
          <p:cNvPicPr>
            <a:picLocks noChangeAspect="1"/>
          </p:cNvPicPr>
          <p:nvPr/>
        </p:nvPicPr>
        <p:blipFill>
          <a:blip r:embed="rId3"/>
          <a:stretch>
            <a:fillRect/>
          </a:stretch>
        </p:blipFill>
        <p:spPr>
          <a:xfrm>
            <a:off x="544096" y="4124362"/>
            <a:ext cx="5419635" cy="2109934"/>
          </a:xfrm>
          <a:prstGeom prst="rect">
            <a:avLst/>
          </a:prstGeom>
          <a:ln>
            <a:solidFill>
              <a:schemeClr val="tx2"/>
            </a:solidFill>
          </a:ln>
        </p:spPr>
      </p:pic>
      <p:sp>
        <p:nvSpPr>
          <p:cNvPr id="5" name="TextBox 4">
            <a:extLst>
              <a:ext uri="{FF2B5EF4-FFF2-40B4-BE49-F238E27FC236}">
                <a16:creationId xmlns:a16="http://schemas.microsoft.com/office/drawing/2014/main" id="{92529EF4-C52F-4683-BD56-04819F442EA7}"/>
              </a:ext>
            </a:extLst>
          </p:cNvPr>
          <p:cNvSpPr txBox="1"/>
          <p:nvPr/>
        </p:nvSpPr>
        <p:spPr>
          <a:xfrm>
            <a:off x="544096" y="3645761"/>
            <a:ext cx="5543910" cy="369332"/>
          </a:xfrm>
          <a:prstGeom prst="rect">
            <a:avLst/>
          </a:prstGeom>
          <a:noFill/>
        </p:spPr>
        <p:txBody>
          <a:bodyPr wrap="square" rtlCol="0">
            <a:spAutoFit/>
          </a:bodyPr>
          <a:lstStyle/>
          <a:p>
            <a:r>
              <a:rPr lang="en-US" b="1" dirty="0"/>
              <a:t>Price and Rating Statistics Grouped by Country</a:t>
            </a:r>
            <a:endParaRPr lang="en-US" dirty="0"/>
          </a:p>
        </p:txBody>
      </p:sp>
      <p:sp>
        <p:nvSpPr>
          <p:cNvPr id="6" name="Rectangle 5">
            <a:extLst>
              <a:ext uri="{FF2B5EF4-FFF2-40B4-BE49-F238E27FC236}">
                <a16:creationId xmlns:a16="http://schemas.microsoft.com/office/drawing/2014/main" id="{9A925D8E-9657-49F7-9C89-BDBAE321CE20}"/>
              </a:ext>
            </a:extLst>
          </p:cNvPr>
          <p:cNvSpPr/>
          <p:nvPr/>
        </p:nvSpPr>
        <p:spPr>
          <a:xfrm>
            <a:off x="1265839" y="4124363"/>
            <a:ext cx="631972" cy="210993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71A2B9BA-4C03-4557-BBC2-49909B6DCCA2}"/>
              </a:ext>
            </a:extLst>
          </p:cNvPr>
          <p:cNvSpPr txBox="1"/>
          <p:nvPr/>
        </p:nvSpPr>
        <p:spPr>
          <a:xfrm>
            <a:off x="6987394" y="4439391"/>
            <a:ext cx="4370718" cy="830997"/>
          </a:xfrm>
          <a:prstGeom prst="rect">
            <a:avLst/>
          </a:prstGeom>
          <a:noFill/>
        </p:spPr>
        <p:txBody>
          <a:bodyPr wrap="square">
            <a:spAutoFit/>
          </a:bodyPr>
          <a:lstStyle/>
          <a:p>
            <a:pPr algn="ctr"/>
            <a:r>
              <a:rPr lang="en-US" sz="2400" b="1" dirty="0"/>
              <a:t>Price seems to have a significant amount of variation per country </a:t>
            </a:r>
          </a:p>
        </p:txBody>
      </p:sp>
      <p:pic>
        <p:nvPicPr>
          <p:cNvPr id="6148" name="Picture 4" descr="What Do Wine Prices Mean | Fix.com">
            <a:extLst>
              <a:ext uri="{FF2B5EF4-FFF2-40B4-BE49-F238E27FC236}">
                <a16:creationId xmlns:a16="http://schemas.microsoft.com/office/drawing/2014/main" id="{FD77220E-02E1-43B6-AEA1-73B416CD2A6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67576" y="1373803"/>
            <a:ext cx="5210355" cy="29177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68260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screenshot of a cell phone&#10;&#10;Description automatically generated">
            <a:extLst>
              <a:ext uri="{FF2B5EF4-FFF2-40B4-BE49-F238E27FC236}">
                <a16:creationId xmlns:a16="http://schemas.microsoft.com/office/drawing/2014/main" id="{CAACAAC9-083D-439C-B9D5-56859FCD44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2386" y="204615"/>
            <a:ext cx="9987227" cy="5548460"/>
          </a:xfrm>
          <a:prstGeom prst="rect">
            <a:avLst/>
          </a:prstGeom>
        </p:spPr>
      </p:pic>
      <p:sp>
        <p:nvSpPr>
          <p:cNvPr id="17" name="TextBox 16">
            <a:extLst>
              <a:ext uri="{FF2B5EF4-FFF2-40B4-BE49-F238E27FC236}">
                <a16:creationId xmlns:a16="http://schemas.microsoft.com/office/drawing/2014/main" id="{4C6E0168-214F-4E6D-8564-D53EFE907F0C}"/>
              </a:ext>
            </a:extLst>
          </p:cNvPr>
          <p:cNvSpPr txBox="1"/>
          <p:nvPr/>
        </p:nvSpPr>
        <p:spPr>
          <a:xfrm>
            <a:off x="2047337" y="5223618"/>
            <a:ext cx="3237781" cy="461665"/>
          </a:xfrm>
          <a:prstGeom prst="rect">
            <a:avLst/>
          </a:prstGeom>
          <a:noFill/>
        </p:spPr>
        <p:txBody>
          <a:bodyPr wrap="square">
            <a:spAutoFit/>
          </a:bodyPr>
          <a:lstStyle/>
          <a:p>
            <a:r>
              <a:rPr lang="en-US" sz="1200" dirty="0" err="1"/>
              <a:t>F_onewayResult</a:t>
            </a:r>
            <a:r>
              <a:rPr lang="en-US" sz="1200" dirty="0"/>
              <a:t>(statistic=28.128659369780202, </a:t>
            </a:r>
          </a:p>
          <a:p>
            <a:r>
              <a:rPr lang="en-US" sz="1200" dirty="0" err="1"/>
              <a:t>pvalue</a:t>
            </a:r>
            <a:r>
              <a:rPr lang="en-US" sz="1200" dirty="0"/>
              <a:t>=6.700349494424998e-28)</a:t>
            </a:r>
          </a:p>
        </p:txBody>
      </p:sp>
      <p:sp>
        <p:nvSpPr>
          <p:cNvPr id="11" name="TextBox 10">
            <a:extLst>
              <a:ext uri="{FF2B5EF4-FFF2-40B4-BE49-F238E27FC236}">
                <a16:creationId xmlns:a16="http://schemas.microsoft.com/office/drawing/2014/main" id="{30B9CBFB-9CAB-4FDE-9FB3-8FB166B876C0}"/>
              </a:ext>
            </a:extLst>
          </p:cNvPr>
          <p:cNvSpPr txBox="1"/>
          <p:nvPr/>
        </p:nvSpPr>
        <p:spPr>
          <a:xfrm>
            <a:off x="2090468" y="5822388"/>
            <a:ext cx="8011063" cy="830997"/>
          </a:xfrm>
          <a:prstGeom prst="rect">
            <a:avLst/>
          </a:prstGeom>
          <a:noFill/>
        </p:spPr>
        <p:txBody>
          <a:bodyPr wrap="square">
            <a:spAutoFit/>
          </a:bodyPr>
          <a:lstStyle/>
          <a:p>
            <a:pPr algn="ctr"/>
            <a:r>
              <a:rPr lang="en-US" sz="2400" b="1" dirty="0"/>
              <a:t>The ANOVA demonstrates “Prices per Country” are independent groups</a:t>
            </a:r>
          </a:p>
        </p:txBody>
      </p:sp>
    </p:spTree>
    <p:extLst>
      <p:ext uri="{BB962C8B-B14F-4D97-AF65-F5344CB8AC3E}">
        <p14:creationId xmlns:p14="http://schemas.microsoft.com/office/powerpoint/2010/main" val="31093452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30B9CBFB-9CAB-4FDE-9FB3-8FB166B876C0}"/>
              </a:ext>
            </a:extLst>
          </p:cNvPr>
          <p:cNvSpPr txBox="1"/>
          <p:nvPr/>
        </p:nvSpPr>
        <p:spPr>
          <a:xfrm>
            <a:off x="785641" y="5777528"/>
            <a:ext cx="5509403" cy="830997"/>
          </a:xfrm>
          <a:prstGeom prst="rect">
            <a:avLst/>
          </a:prstGeom>
          <a:noFill/>
        </p:spPr>
        <p:txBody>
          <a:bodyPr wrap="square">
            <a:spAutoFit/>
          </a:bodyPr>
          <a:lstStyle/>
          <a:p>
            <a:pPr algn="ctr"/>
            <a:r>
              <a:rPr lang="en-US" sz="2400" b="1" dirty="0"/>
              <a:t>Moderate and positive correlation for prices and rating (points)</a:t>
            </a:r>
          </a:p>
        </p:txBody>
      </p:sp>
      <p:pic>
        <p:nvPicPr>
          <p:cNvPr id="3" name="Picture 2" descr="A picture containing clock&#10;&#10;Description automatically generated">
            <a:extLst>
              <a:ext uri="{FF2B5EF4-FFF2-40B4-BE49-F238E27FC236}">
                <a16:creationId xmlns:a16="http://schemas.microsoft.com/office/drawing/2014/main" id="{E8B30296-7D20-490D-BE35-80BDB348F5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344" y="106171"/>
            <a:ext cx="6945996" cy="5209497"/>
          </a:xfrm>
          <a:prstGeom prst="rect">
            <a:avLst/>
          </a:prstGeom>
        </p:spPr>
      </p:pic>
      <p:sp>
        <p:nvSpPr>
          <p:cNvPr id="25" name="TextBox 24">
            <a:extLst>
              <a:ext uri="{FF2B5EF4-FFF2-40B4-BE49-F238E27FC236}">
                <a16:creationId xmlns:a16="http://schemas.microsoft.com/office/drawing/2014/main" id="{378E0502-B692-4BB7-90B0-8D1ADC4A8DD3}"/>
              </a:ext>
            </a:extLst>
          </p:cNvPr>
          <p:cNvSpPr txBox="1"/>
          <p:nvPr/>
        </p:nvSpPr>
        <p:spPr>
          <a:xfrm>
            <a:off x="874803" y="5294185"/>
            <a:ext cx="3209026" cy="461665"/>
          </a:xfrm>
          <a:prstGeom prst="rect">
            <a:avLst/>
          </a:prstGeom>
          <a:noFill/>
        </p:spPr>
        <p:txBody>
          <a:bodyPr wrap="square">
            <a:spAutoFit/>
          </a:bodyPr>
          <a:lstStyle/>
          <a:p>
            <a:r>
              <a:rPr lang="en-US" sz="1200" dirty="0"/>
              <a:t>The correlation between both factors is 0.56</a:t>
            </a:r>
          </a:p>
          <a:p>
            <a:r>
              <a:rPr lang="en-US" sz="1200" dirty="0"/>
              <a:t>The r-squared is: 0.31001201962230474</a:t>
            </a:r>
          </a:p>
        </p:txBody>
      </p:sp>
      <p:pic>
        <p:nvPicPr>
          <p:cNvPr id="7174" name="Picture 6" descr="La función del sommelier – Revista Más Sana">
            <a:extLst>
              <a:ext uri="{FF2B5EF4-FFF2-40B4-BE49-F238E27FC236}">
                <a16:creationId xmlns:a16="http://schemas.microsoft.com/office/drawing/2014/main" id="{CC5E4F15-29AA-43BC-A906-0BC8CE5964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02502" y="40257"/>
            <a:ext cx="4859708" cy="3237781"/>
          </a:xfrm>
          <a:prstGeom prst="rect">
            <a:avLst/>
          </a:prstGeom>
          <a:noFill/>
          <a:extLst>
            <a:ext uri="{909E8E84-426E-40DD-AFC4-6F175D3DCCD1}">
              <a14:hiddenFill xmlns:a14="http://schemas.microsoft.com/office/drawing/2010/main">
                <a:solidFill>
                  <a:srgbClr val="FFFFFF"/>
                </a:solidFill>
              </a14:hiddenFill>
            </a:ext>
          </a:extLst>
        </p:spPr>
      </p:pic>
      <p:pic>
        <p:nvPicPr>
          <p:cNvPr id="7176" name="Picture 8" descr="Sommelier: Orígenes de una profesión | Excelencias Gourmet">
            <a:extLst>
              <a:ext uri="{FF2B5EF4-FFF2-40B4-BE49-F238E27FC236}">
                <a16:creationId xmlns:a16="http://schemas.microsoft.com/office/drawing/2014/main" id="{65462C14-5241-45B2-A993-82B444BDD2A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02502" y="3314657"/>
            <a:ext cx="4859709" cy="234409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DDC2D332-8EF9-42D5-97A1-9B3B540B4F1A}"/>
              </a:ext>
            </a:extLst>
          </p:cNvPr>
          <p:cNvSpPr txBox="1"/>
          <p:nvPr/>
        </p:nvSpPr>
        <p:spPr>
          <a:xfrm>
            <a:off x="7154422" y="5731361"/>
            <a:ext cx="4807788" cy="923330"/>
          </a:xfrm>
          <a:prstGeom prst="rect">
            <a:avLst/>
          </a:prstGeom>
          <a:noFill/>
        </p:spPr>
        <p:txBody>
          <a:bodyPr wrap="square">
            <a:spAutoFit/>
          </a:bodyPr>
          <a:lstStyle/>
          <a:p>
            <a:pPr algn="ctr"/>
            <a:r>
              <a:rPr lang="en-US" b="1" i="1" dirty="0"/>
              <a:t>Does it mean that prices are higher for better tasting wines? or are we prone to be more easygoing when rating more expensive wines?</a:t>
            </a:r>
          </a:p>
        </p:txBody>
      </p:sp>
    </p:spTree>
    <p:extLst>
      <p:ext uri="{BB962C8B-B14F-4D97-AF65-F5344CB8AC3E}">
        <p14:creationId xmlns:p14="http://schemas.microsoft.com/office/powerpoint/2010/main" val="26356198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ell phone&#10;&#10;Description automatically generated">
            <a:extLst>
              <a:ext uri="{FF2B5EF4-FFF2-40B4-BE49-F238E27FC236}">
                <a16:creationId xmlns:a16="http://schemas.microsoft.com/office/drawing/2014/main" id="{0DCF1D54-0047-4467-B062-29736DBF14D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6450" y="423443"/>
            <a:ext cx="3781493" cy="2836120"/>
          </a:xfrm>
          <a:prstGeom prst="rect">
            <a:avLst/>
          </a:prstGeom>
        </p:spPr>
      </p:pic>
      <p:sp>
        <p:nvSpPr>
          <p:cNvPr id="12" name="TextBox 11">
            <a:extLst>
              <a:ext uri="{FF2B5EF4-FFF2-40B4-BE49-F238E27FC236}">
                <a16:creationId xmlns:a16="http://schemas.microsoft.com/office/drawing/2014/main" id="{5616020F-2B45-4709-B5B3-CFD41DA4EB7B}"/>
              </a:ext>
            </a:extLst>
          </p:cNvPr>
          <p:cNvSpPr txBox="1"/>
          <p:nvPr/>
        </p:nvSpPr>
        <p:spPr>
          <a:xfrm>
            <a:off x="426450" y="3211717"/>
            <a:ext cx="2695268" cy="400110"/>
          </a:xfrm>
          <a:prstGeom prst="rect">
            <a:avLst/>
          </a:prstGeom>
          <a:noFill/>
        </p:spPr>
        <p:txBody>
          <a:bodyPr wrap="square">
            <a:spAutoFit/>
          </a:bodyPr>
          <a:lstStyle/>
          <a:p>
            <a:r>
              <a:rPr lang="en-US" sz="1000" i="1" dirty="0"/>
              <a:t>The correlation between both factors is 0.61</a:t>
            </a:r>
          </a:p>
          <a:p>
            <a:r>
              <a:rPr lang="en-US" sz="1000" i="1" dirty="0"/>
              <a:t>The r-squared is: 0.3724878603227943</a:t>
            </a:r>
          </a:p>
        </p:txBody>
      </p:sp>
      <p:pic>
        <p:nvPicPr>
          <p:cNvPr id="8" name="Picture 7" descr="A screenshot of a cell phone&#10;&#10;Description automatically generated">
            <a:extLst>
              <a:ext uri="{FF2B5EF4-FFF2-40B4-BE49-F238E27FC236}">
                <a16:creationId xmlns:a16="http://schemas.microsoft.com/office/drawing/2014/main" id="{D30AB182-D590-47AC-BD02-048CE00857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6450" y="3583072"/>
            <a:ext cx="3782400" cy="2836800"/>
          </a:xfrm>
          <a:prstGeom prst="rect">
            <a:avLst/>
          </a:prstGeom>
        </p:spPr>
      </p:pic>
      <p:sp>
        <p:nvSpPr>
          <p:cNvPr id="9" name="TextBox 8">
            <a:extLst>
              <a:ext uri="{FF2B5EF4-FFF2-40B4-BE49-F238E27FC236}">
                <a16:creationId xmlns:a16="http://schemas.microsoft.com/office/drawing/2014/main" id="{A5CC5E99-8644-492F-8F0D-C514BE40C588}"/>
              </a:ext>
            </a:extLst>
          </p:cNvPr>
          <p:cNvSpPr txBox="1"/>
          <p:nvPr/>
        </p:nvSpPr>
        <p:spPr>
          <a:xfrm>
            <a:off x="2530418" y="30856"/>
            <a:ext cx="7203694" cy="461665"/>
          </a:xfrm>
          <a:prstGeom prst="rect">
            <a:avLst/>
          </a:prstGeom>
          <a:noFill/>
        </p:spPr>
        <p:txBody>
          <a:bodyPr wrap="square">
            <a:spAutoFit/>
          </a:bodyPr>
          <a:lstStyle/>
          <a:p>
            <a:pPr algn="ctr"/>
            <a:r>
              <a:rPr lang="en-US" sz="2400" b="1" dirty="0"/>
              <a:t>Same relationship of price and rating in every country</a:t>
            </a:r>
          </a:p>
        </p:txBody>
      </p:sp>
      <p:sp>
        <p:nvSpPr>
          <p:cNvPr id="19" name="TextBox 18">
            <a:extLst>
              <a:ext uri="{FF2B5EF4-FFF2-40B4-BE49-F238E27FC236}">
                <a16:creationId xmlns:a16="http://schemas.microsoft.com/office/drawing/2014/main" id="{39E1ADB3-FB3D-451D-B231-6523B89DD7B8}"/>
              </a:ext>
            </a:extLst>
          </p:cNvPr>
          <p:cNvSpPr txBox="1"/>
          <p:nvPr/>
        </p:nvSpPr>
        <p:spPr>
          <a:xfrm>
            <a:off x="426450" y="6340116"/>
            <a:ext cx="3525328" cy="400110"/>
          </a:xfrm>
          <a:prstGeom prst="rect">
            <a:avLst/>
          </a:prstGeom>
          <a:noFill/>
        </p:spPr>
        <p:txBody>
          <a:bodyPr wrap="square">
            <a:spAutoFit/>
          </a:bodyPr>
          <a:lstStyle/>
          <a:p>
            <a:r>
              <a:rPr lang="en-US" sz="1000" dirty="0"/>
              <a:t>The correlation between both factors is 0.57</a:t>
            </a:r>
          </a:p>
          <a:p>
            <a:r>
              <a:rPr lang="en-US" sz="1000" dirty="0"/>
              <a:t>The r-squared is: 0.3222847769928225</a:t>
            </a:r>
          </a:p>
        </p:txBody>
      </p:sp>
      <p:pic>
        <p:nvPicPr>
          <p:cNvPr id="16" name="Picture 15" descr="A screenshot of a cell phone&#10;&#10;Description automatically generated">
            <a:extLst>
              <a:ext uri="{FF2B5EF4-FFF2-40B4-BE49-F238E27FC236}">
                <a16:creationId xmlns:a16="http://schemas.microsoft.com/office/drawing/2014/main" id="{98C5EF5E-6A39-4379-A5F2-4EF2D15942F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45343" y="423443"/>
            <a:ext cx="3782400" cy="2836800"/>
          </a:xfrm>
          <a:prstGeom prst="rect">
            <a:avLst/>
          </a:prstGeom>
        </p:spPr>
      </p:pic>
      <p:sp>
        <p:nvSpPr>
          <p:cNvPr id="23" name="TextBox 22">
            <a:extLst>
              <a:ext uri="{FF2B5EF4-FFF2-40B4-BE49-F238E27FC236}">
                <a16:creationId xmlns:a16="http://schemas.microsoft.com/office/drawing/2014/main" id="{9972B404-C15D-4D92-A95A-09662CD6D43F}"/>
              </a:ext>
            </a:extLst>
          </p:cNvPr>
          <p:cNvSpPr txBox="1"/>
          <p:nvPr/>
        </p:nvSpPr>
        <p:spPr>
          <a:xfrm>
            <a:off x="4245343" y="3211717"/>
            <a:ext cx="2695268" cy="400110"/>
          </a:xfrm>
          <a:prstGeom prst="rect">
            <a:avLst/>
          </a:prstGeom>
          <a:noFill/>
        </p:spPr>
        <p:txBody>
          <a:bodyPr wrap="square">
            <a:spAutoFit/>
          </a:bodyPr>
          <a:lstStyle>
            <a:defPPr>
              <a:defRPr lang="en-US"/>
            </a:defPPr>
            <a:lvl1pPr>
              <a:defRPr sz="1000" i="1"/>
            </a:lvl1pPr>
          </a:lstStyle>
          <a:p>
            <a:r>
              <a:rPr lang="en-US" dirty="0"/>
              <a:t>The correlation between both factors is 0.6 </a:t>
            </a:r>
          </a:p>
          <a:p>
            <a:r>
              <a:rPr lang="en-US" dirty="0"/>
              <a:t>The r-squared is: 0.3629254372526378</a:t>
            </a:r>
          </a:p>
        </p:txBody>
      </p:sp>
      <p:pic>
        <p:nvPicPr>
          <p:cNvPr id="21" name="Picture 20" descr="A screenshot of a cell phone&#10;&#10;Description automatically generated">
            <a:extLst>
              <a:ext uri="{FF2B5EF4-FFF2-40B4-BE49-F238E27FC236}">
                <a16:creationId xmlns:a16="http://schemas.microsoft.com/office/drawing/2014/main" id="{58E1E849-4E4F-4E03-B9EA-8076F368006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45343" y="3583072"/>
            <a:ext cx="3782400" cy="2836800"/>
          </a:xfrm>
          <a:prstGeom prst="rect">
            <a:avLst/>
          </a:prstGeom>
        </p:spPr>
      </p:pic>
      <p:sp>
        <p:nvSpPr>
          <p:cNvPr id="28" name="TextBox 27">
            <a:extLst>
              <a:ext uri="{FF2B5EF4-FFF2-40B4-BE49-F238E27FC236}">
                <a16:creationId xmlns:a16="http://schemas.microsoft.com/office/drawing/2014/main" id="{2649A772-0C92-4062-B757-7B17F467ADF5}"/>
              </a:ext>
            </a:extLst>
          </p:cNvPr>
          <p:cNvSpPr txBox="1"/>
          <p:nvPr/>
        </p:nvSpPr>
        <p:spPr>
          <a:xfrm>
            <a:off x="4245343" y="6340116"/>
            <a:ext cx="3160143" cy="400110"/>
          </a:xfrm>
          <a:prstGeom prst="rect">
            <a:avLst/>
          </a:prstGeom>
          <a:noFill/>
        </p:spPr>
        <p:txBody>
          <a:bodyPr wrap="square">
            <a:spAutoFit/>
          </a:bodyPr>
          <a:lstStyle/>
          <a:p>
            <a:r>
              <a:rPr lang="en-US" sz="1000" dirty="0"/>
              <a:t>The correlation between both factors is 0.67</a:t>
            </a:r>
          </a:p>
          <a:p>
            <a:r>
              <a:rPr lang="en-US" sz="1000" dirty="0"/>
              <a:t>The r-squared is: 0.44695987199960985</a:t>
            </a:r>
          </a:p>
        </p:txBody>
      </p:sp>
      <p:pic>
        <p:nvPicPr>
          <p:cNvPr id="27" name="Picture 26" descr="A screenshot of a cell phone&#10;&#10;Description automatically generated">
            <a:extLst>
              <a:ext uri="{FF2B5EF4-FFF2-40B4-BE49-F238E27FC236}">
                <a16:creationId xmlns:a16="http://schemas.microsoft.com/office/drawing/2014/main" id="{8697F346-99D8-4BE8-926C-4BDF9D505F6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27743" y="423443"/>
            <a:ext cx="3782400" cy="2836800"/>
          </a:xfrm>
          <a:prstGeom prst="rect">
            <a:avLst/>
          </a:prstGeom>
        </p:spPr>
      </p:pic>
      <p:sp>
        <p:nvSpPr>
          <p:cNvPr id="34" name="TextBox 33">
            <a:extLst>
              <a:ext uri="{FF2B5EF4-FFF2-40B4-BE49-F238E27FC236}">
                <a16:creationId xmlns:a16="http://schemas.microsoft.com/office/drawing/2014/main" id="{41DEF3BD-A01E-422A-B6A8-ED4F69CBD940}"/>
              </a:ext>
            </a:extLst>
          </p:cNvPr>
          <p:cNvSpPr txBox="1"/>
          <p:nvPr/>
        </p:nvSpPr>
        <p:spPr>
          <a:xfrm>
            <a:off x="8027743" y="3211717"/>
            <a:ext cx="3427562" cy="400110"/>
          </a:xfrm>
          <a:prstGeom prst="rect">
            <a:avLst/>
          </a:prstGeom>
          <a:noFill/>
        </p:spPr>
        <p:txBody>
          <a:bodyPr wrap="square">
            <a:spAutoFit/>
          </a:bodyPr>
          <a:lstStyle/>
          <a:p>
            <a:r>
              <a:rPr lang="en-US" sz="1000" dirty="0"/>
              <a:t>The correlation between both factors is 0.48</a:t>
            </a:r>
          </a:p>
          <a:p>
            <a:r>
              <a:rPr lang="en-US" sz="1000" dirty="0"/>
              <a:t>The r-squared is: 0.23221956621624312</a:t>
            </a:r>
          </a:p>
        </p:txBody>
      </p:sp>
      <p:pic>
        <p:nvPicPr>
          <p:cNvPr id="33" name="Picture 32" descr="A picture containing clock&#10;&#10;Description automatically generated">
            <a:extLst>
              <a:ext uri="{FF2B5EF4-FFF2-40B4-BE49-F238E27FC236}">
                <a16:creationId xmlns:a16="http://schemas.microsoft.com/office/drawing/2014/main" id="{3DECFD6C-B324-4F08-A2E4-8C676BBA259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027743" y="3583072"/>
            <a:ext cx="3782399" cy="2836800"/>
          </a:xfrm>
          <a:prstGeom prst="rect">
            <a:avLst/>
          </a:prstGeom>
        </p:spPr>
      </p:pic>
      <p:sp>
        <p:nvSpPr>
          <p:cNvPr id="40" name="TextBox 39">
            <a:extLst>
              <a:ext uri="{FF2B5EF4-FFF2-40B4-BE49-F238E27FC236}">
                <a16:creationId xmlns:a16="http://schemas.microsoft.com/office/drawing/2014/main" id="{1F768427-EF27-4300-8B5C-9EEF304FEE33}"/>
              </a:ext>
            </a:extLst>
          </p:cNvPr>
          <p:cNvSpPr txBox="1"/>
          <p:nvPr/>
        </p:nvSpPr>
        <p:spPr>
          <a:xfrm>
            <a:off x="8027743" y="6340116"/>
            <a:ext cx="2507411" cy="400110"/>
          </a:xfrm>
          <a:prstGeom prst="rect">
            <a:avLst/>
          </a:prstGeom>
          <a:noFill/>
        </p:spPr>
        <p:txBody>
          <a:bodyPr wrap="square">
            <a:spAutoFit/>
          </a:bodyPr>
          <a:lstStyle/>
          <a:p>
            <a:r>
              <a:rPr lang="en-US" sz="1000" dirty="0"/>
              <a:t>The correlation between both factors is 0.51</a:t>
            </a:r>
          </a:p>
          <a:p>
            <a:r>
              <a:rPr lang="en-US" sz="1000" dirty="0"/>
              <a:t>The r-squared is: 0.2553412894715367</a:t>
            </a:r>
          </a:p>
        </p:txBody>
      </p:sp>
    </p:spTree>
    <p:extLst>
      <p:ext uri="{BB962C8B-B14F-4D97-AF65-F5344CB8AC3E}">
        <p14:creationId xmlns:p14="http://schemas.microsoft.com/office/powerpoint/2010/main" val="139706900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173</TotalTime>
  <Words>1108</Words>
  <Application>Microsoft Office PowerPoint</Application>
  <PresentationFormat>Widescreen</PresentationFormat>
  <Paragraphs>151</Paragraphs>
  <Slides>20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Arial</vt:lpstr>
      <vt:lpstr>Calibri</vt:lpstr>
      <vt:lpstr>Calibri Light</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Eduardo Garza</dc:creator>
  <cp:lastModifiedBy>Eduardo Garza</cp:lastModifiedBy>
  <cp:revision>2</cp:revision>
  <dcterms:created xsi:type="dcterms:W3CDTF">2020-08-05T05:02:16Z</dcterms:created>
  <dcterms:modified xsi:type="dcterms:W3CDTF">2020-08-06T02:34:28Z</dcterms:modified>
</cp:coreProperties>
</file>